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88" r:id="rId4"/>
    <p:sldId id="289" r:id="rId5"/>
    <p:sldId id="290" r:id="rId6"/>
    <p:sldId id="258" r:id="rId7"/>
    <p:sldId id="291" r:id="rId8"/>
    <p:sldId id="261" r:id="rId9"/>
    <p:sldId id="259" r:id="rId10"/>
    <p:sldId id="262" r:id="rId11"/>
    <p:sldId id="275" r:id="rId12"/>
    <p:sldId id="277" r:id="rId13"/>
    <p:sldId id="278" r:id="rId14"/>
    <p:sldId id="279" r:id="rId15"/>
    <p:sldId id="280" r:id="rId16"/>
    <p:sldId id="284" r:id="rId17"/>
    <p:sldId id="282" r:id="rId18"/>
    <p:sldId id="285" r:id="rId19"/>
    <p:sldId id="283" r:id="rId20"/>
    <p:sldId id="265" r:id="rId21"/>
    <p:sldId id="266" r:id="rId22"/>
    <p:sldId id="268" r:id="rId23"/>
    <p:sldId id="270" r:id="rId24"/>
    <p:sldId id="273" r:id="rId25"/>
    <p:sldId id="274" r:id="rId26"/>
    <p:sldId id="272" r:id="rId2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7034A2"/>
    <a:srgbClr val="0033CC"/>
    <a:srgbClr val="66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62" autoAdjust="0"/>
  </p:normalViewPr>
  <p:slideViewPr>
    <p:cSldViewPr>
      <p:cViewPr varScale="1">
        <p:scale>
          <a:sx n="66" d="100"/>
          <a:sy n="66" d="100"/>
        </p:scale>
        <p:origin x="1280" y="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56732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13270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837588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99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870591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0151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86622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75227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96364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9960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95471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11.12.2023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9710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11.12.2023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96823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11.12.2023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44960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17553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62381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11.12.2023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8043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  <p:sldLayoutId id="2147483721" r:id="rId13"/>
    <p:sldLayoutId id="2147483722" r:id="rId14"/>
    <p:sldLayoutId id="2147483723" r:id="rId15"/>
    <p:sldLayoutId id="214748372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2657"/>
            <a:ext cx="7772400" cy="3267794"/>
          </a:xfrm>
        </p:spPr>
        <p:txBody>
          <a:bodyPr>
            <a:normAutofit fontScale="90000"/>
          </a:bodyPr>
          <a:lstStyle/>
          <a:p>
            <a:pPr marL="182880" indent="0" algn="ctr">
              <a:buNone/>
            </a:pPr>
            <a:r>
              <a:rPr lang="ru-RU" sz="4000" dirty="0">
                <a:solidFill>
                  <a:srgbClr val="0000FF"/>
                </a:solidFill>
                <a:effectLst/>
              </a:rPr>
              <a:t>Формирование навыков читательской и математической грамотности на уроках математики через решение текстовых задач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04048" y="4365104"/>
            <a:ext cx="3672408" cy="1752600"/>
          </a:xfrm>
        </p:spPr>
        <p:txBody>
          <a:bodyPr>
            <a:normAutofit/>
          </a:bodyPr>
          <a:lstStyle/>
          <a:p>
            <a:pPr algn="l"/>
            <a:r>
              <a:rPr lang="ru-RU" sz="2000" b="1" dirty="0">
                <a:solidFill>
                  <a:srgbClr val="7034A2"/>
                </a:solidFill>
              </a:rPr>
              <a:t>Учитель математики</a:t>
            </a:r>
          </a:p>
          <a:p>
            <a:pPr algn="l"/>
            <a:r>
              <a:rPr lang="ru-RU" sz="2000" b="1" dirty="0" err="1" smtClean="0">
                <a:solidFill>
                  <a:srgbClr val="7034A2"/>
                </a:solidFill>
              </a:rPr>
              <a:t>Туртаева</a:t>
            </a:r>
            <a:r>
              <a:rPr lang="ru-RU" sz="2000" b="1" dirty="0" smtClean="0">
                <a:solidFill>
                  <a:srgbClr val="7034A2"/>
                </a:solidFill>
              </a:rPr>
              <a:t> Сауле Юрьевна</a:t>
            </a:r>
            <a:endParaRPr lang="ru-RU" sz="2000" b="1" dirty="0">
              <a:solidFill>
                <a:srgbClr val="7034A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98652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7992888" cy="648072"/>
          </a:xfrm>
        </p:spPr>
        <p:txBody>
          <a:bodyPr>
            <a:normAutofit fontScale="90000"/>
          </a:bodyPr>
          <a:lstStyle/>
          <a:p>
            <a:pPr marL="0" indent="0" algn="ctr">
              <a:buNone/>
            </a:pPr>
            <a:r>
              <a:rPr lang="ru-RU" sz="3200" dirty="0">
                <a:solidFill>
                  <a:srgbClr val="0000FF"/>
                </a:solidFill>
              </a:rPr>
              <a:t>Моделирование проблемных ситуаций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268760"/>
            <a:ext cx="8136904" cy="4896544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ru-RU" u="sng" dirty="0"/>
              <a:t>Постановка проблемы</a:t>
            </a:r>
            <a:r>
              <a:rPr lang="ru-RU" dirty="0"/>
              <a:t>: как можно применить знания математики футболистам на тренировке?</a:t>
            </a:r>
          </a:p>
          <a:p>
            <a:pPr marL="45720" indent="0">
              <a:buNone/>
            </a:pPr>
            <a:r>
              <a:rPr lang="ru-RU" u="sng" dirty="0"/>
              <a:t>Задача</a:t>
            </a:r>
            <a:r>
              <a:rPr lang="ru-RU" dirty="0"/>
              <a:t> (подбрасывание мяча вертикально вверх)</a:t>
            </a:r>
          </a:p>
          <a:p>
            <a:pPr marL="45720" indent="0" algn="just">
              <a:buNone/>
            </a:pPr>
            <a:r>
              <a:rPr lang="ru-RU" b="1" i="1" dirty="0">
                <a:solidFill>
                  <a:srgbClr val="7030A0"/>
                </a:solidFill>
              </a:rPr>
              <a:t>Если тело брошено вертикально вверх с начальной скоростью </a:t>
            </a:r>
            <a:r>
              <a:rPr lang="en-US" b="1" i="1" dirty="0">
                <a:solidFill>
                  <a:srgbClr val="7030A0"/>
                </a:solidFill>
              </a:rPr>
              <a:t>v</a:t>
            </a:r>
            <a:r>
              <a:rPr lang="ru-RU" b="1" i="1" dirty="0">
                <a:solidFill>
                  <a:srgbClr val="7030A0"/>
                </a:solidFill>
              </a:rPr>
              <a:t> м/с, а высота, на которой оно окажется через </a:t>
            </a:r>
            <a:br>
              <a:rPr lang="ru-RU" b="1" i="1" dirty="0">
                <a:solidFill>
                  <a:srgbClr val="7030A0"/>
                </a:solidFill>
              </a:rPr>
            </a:br>
            <a:r>
              <a:rPr lang="en-US" b="1" i="1" dirty="0">
                <a:solidFill>
                  <a:srgbClr val="7030A0"/>
                </a:solidFill>
              </a:rPr>
              <a:t>t</a:t>
            </a:r>
            <a:r>
              <a:rPr lang="ru-RU" b="1" i="1" dirty="0">
                <a:solidFill>
                  <a:srgbClr val="7030A0"/>
                </a:solidFill>
              </a:rPr>
              <a:t> с, может быть приближенно найдена по формуле </a:t>
            </a:r>
            <a:br>
              <a:rPr lang="ru-RU" b="1" i="1" dirty="0">
                <a:solidFill>
                  <a:srgbClr val="7030A0"/>
                </a:solidFill>
              </a:rPr>
            </a:br>
            <a:r>
              <a:rPr lang="en-US" b="1" i="1" dirty="0">
                <a:solidFill>
                  <a:srgbClr val="7030A0"/>
                </a:solidFill>
              </a:rPr>
              <a:t>h</a:t>
            </a:r>
            <a:r>
              <a:rPr lang="ru-RU" b="1" i="1" dirty="0">
                <a:solidFill>
                  <a:srgbClr val="7030A0"/>
                </a:solidFill>
              </a:rPr>
              <a:t> = </a:t>
            </a:r>
            <a:r>
              <a:rPr lang="en-US" b="1" i="1" dirty="0" err="1">
                <a:solidFill>
                  <a:srgbClr val="7030A0"/>
                </a:solidFill>
              </a:rPr>
              <a:t>vt</a:t>
            </a:r>
            <a:r>
              <a:rPr lang="ru-RU" b="1" i="1" dirty="0">
                <a:solidFill>
                  <a:srgbClr val="7030A0"/>
                </a:solidFill>
              </a:rPr>
              <a:t> – 5</a:t>
            </a:r>
            <a:r>
              <a:rPr lang="en-US" b="1" i="1" dirty="0">
                <a:solidFill>
                  <a:srgbClr val="7030A0"/>
                </a:solidFill>
              </a:rPr>
              <a:t>t</a:t>
            </a:r>
            <a:r>
              <a:rPr lang="ru-RU" b="1" i="1" baseline="30000" dirty="0">
                <a:solidFill>
                  <a:srgbClr val="7030A0"/>
                </a:solidFill>
              </a:rPr>
              <a:t>2</a:t>
            </a:r>
            <a:r>
              <a:rPr lang="ru-RU" b="1" i="1" dirty="0">
                <a:solidFill>
                  <a:srgbClr val="7030A0"/>
                </a:solidFill>
              </a:rPr>
              <a:t>. Используя эту формулу, решите задачу: </a:t>
            </a:r>
            <a:endParaRPr lang="ru-RU" b="1" dirty="0">
              <a:solidFill>
                <a:srgbClr val="7030A0"/>
              </a:solidFill>
            </a:endParaRPr>
          </a:p>
          <a:p>
            <a:pPr marL="45720" indent="0" algn="just">
              <a:buNone/>
            </a:pPr>
            <a:r>
              <a:rPr lang="ru-RU" b="1" i="1" dirty="0">
                <a:solidFill>
                  <a:srgbClr val="7030A0"/>
                </a:solidFill>
              </a:rPr>
              <a:t>а) Футболист на тренировке подбрасывает ногой мяч вертикально вверх. Если он подбросил мяч, сообщив ему начальную скорость 15 м/с, то через сколько секунд мяч окажется в 10 м над землёй? </a:t>
            </a:r>
          </a:p>
          <a:p>
            <a:pPr marL="45720" indent="0" algn="just">
              <a:buNone/>
            </a:pPr>
            <a:r>
              <a:rPr lang="ru-RU" b="1" i="1" dirty="0">
                <a:solidFill>
                  <a:srgbClr val="7030A0"/>
                </a:solidFill>
              </a:rPr>
              <a:t>б) Футболист, подбрасывая мяч ногой, сообщил ему начальную скорость 20 м/с. Взлетит ли мяч выше берёзы, высота которой 15 м? Взлетит ли он выше дома, высота которого 22 м?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485923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7992888" cy="720080"/>
          </a:xfrm>
        </p:spPr>
        <p:txBody>
          <a:bodyPr>
            <a:normAutofit fontScale="90000"/>
          </a:bodyPr>
          <a:lstStyle/>
          <a:p>
            <a:pPr marL="0" indent="0" algn="ctr">
              <a:buNone/>
            </a:pPr>
            <a:r>
              <a:rPr lang="ru-RU" sz="3200" dirty="0">
                <a:solidFill>
                  <a:srgbClr val="0000FF"/>
                </a:solidFill>
              </a:rPr>
              <a:t>Моделирование проблемных ситуаций</a:t>
            </a:r>
            <a:endParaRPr lang="ru-RU" sz="32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24266557"/>
              </p:ext>
            </p:extLst>
          </p:nvPr>
        </p:nvGraphicFramePr>
        <p:xfrm>
          <a:off x="467544" y="1052736"/>
          <a:ext cx="7991476" cy="55001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9573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99573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684272">
                <a:tc>
                  <a:txBody>
                    <a:bodyPr/>
                    <a:lstStyle/>
                    <a:p>
                      <a:r>
                        <a:rPr lang="ru-RU" sz="2000" b="1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Вопросы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Ответы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Формула для вычисления высоты, на которой</a:t>
                      </a:r>
                      <a:r>
                        <a:rPr lang="ru-RU" sz="2000" b="1" baseline="0" dirty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окажется мяч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i="1" dirty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</a:t>
                      </a:r>
                      <a:r>
                        <a:rPr lang="ru-RU" sz="2000" b="1" i="1" dirty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= </a:t>
                      </a:r>
                      <a:r>
                        <a:rPr lang="en-US" sz="2000" b="1" i="1" dirty="0" err="1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vt</a:t>
                      </a:r>
                      <a:r>
                        <a:rPr lang="ru-RU" sz="2000" b="1" i="1" dirty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– 5</a:t>
                      </a:r>
                      <a:r>
                        <a:rPr lang="en-US" sz="2000" b="1" i="1" dirty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r>
                        <a:rPr lang="ru-RU" sz="2000" b="1" i="1" baseline="30000" dirty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2000" b="1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b="1" dirty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Исходные данные:</a:t>
                      </a:r>
                    </a:p>
                    <a:p>
                      <a:endParaRPr lang="ru-RU" sz="2000" b="1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2000" b="1" dirty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Подстановка их в формулу: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i="1" dirty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</a:t>
                      </a:r>
                      <a:r>
                        <a:rPr lang="ru-RU" sz="2000" b="1" i="1" dirty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="1" i="1" dirty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=</a:t>
                      </a:r>
                      <a:r>
                        <a:rPr lang="ru-RU" sz="2000" b="1" i="1" baseline="0" dirty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15 м/с</a:t>
                      </a:r>
                    </a:p>
                    <a:p>
                      <a:r>
                        <a:rPr lang="en-US" sz="2000" b="1" i="1" baseline="0" dirty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h= 10 </a:t>
                      </a:r>
                      <a:r>
                        <a:rPr lang="ru-RU" sz="2000" b="1" i="1" baseline="0" dirty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</a:t>
                      </a:r>
                      <a:endParaRPr lang="ru-RU" sz="2000" b="1" i="1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2000" dirty="0">
                          <a:latin typeface="Times New Roman" pitchFamily="18" charset="0"/>
                          <a:cs typeface="Times New Roman" pitchFamily="18" charset="0"/>
                        </a:rPr>
                        <a:t>10 =</a:t>
                      </a:r>
                      <a:r>
                        <a:rPr lang="ru-RU" sz="2000" baseline="0" dirty="0">
                          <a:latin typeface="Times New Roman" pitchFamily="18" charset="0"/>
                          <a:cs typeface="Times New Roman" pitchFamily="18" charset="0"/>
                        </a:rPr>
                        <a:t> 15</a:t>
                      </a:r>
                      <a:r>
                        <a:rPr lang="en-US" sz="2000" baseline="0" dirty="0">
                          <a:latin typeface="Times New Roman" pitchFamily="18" charset="0"/>
                          <a:cs typeface="Times New Roman" pitchFamily="18" charset="0"/>
                        </a:rPr>
                        <a:t>t – 5t</a:t>
                      </a:r>
                      <a:r>
                        <a:rPr lang="en-US" sz="2000" baseline="30000" dirty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b="1" dirty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Модель:</a:t>
                      </a:r>
                      <a:r>
                        <a:rPr lang="ru-RU" sz="2000" b="1" baseline="0" dirty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2000" b="1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>
                          <a:latin typeface="Times New Roman" pitchFamily="18" charset="0"/>
                          <a:cs typeface="Times New Roman" pitchFamily="18" charset="0"/>
                        </a:rPr>
                        <a:t>Квадратное уравнение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b="1" dirty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Корни уравнения: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r>
                        <a:rPr lang="en-US" sz="2000" baseline="-25000" dirty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lang="en-US" sz="2000" dirty="0">
                          <a:latin typeface="Times New Roman" pitchFamily="18" charset="0"/>
                          <a:cs typeface="Times New Roman" pitchFamily="18" charset="0"/>
                        </a:rPr>
                        <a:t> = 1 </a:t>
                      </a:r>
                      <a:r>
                        <a:rPr lang="ru-RU" sz="2000" dirty="0">
                          <a:latin typeface="Times New Roman" pitchFamily="18" charset="0"/>
                          <a:cs typeface="Times New Roman" pitchFamily="18" charset="0"/>
                        </a:rPr>
                        <a:t>и</a:t>
                      </a:r>
                      <a:r>
                        <a:rPr lang="ru-RU" sz="2000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aseline="0" dirty="0"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r>
                        <a:rPr lang="en-US" sz="2000" baseline="-25000" dirty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en-US" sz="2000" baseline="0" dirty="0">
                          <a:latin typeface="Times New Roman" pitchFamily="18" charset="0"/>
                          <a:cs typeface="Times New Roman" pitchFamily="18" charset="0"/>
                        </a:rPr>
                        <a:t> = 2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b="1" dirty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Соотнесение</a:t>
                      </a:r>
                      <a:r>
                        <a:rPr lang="ru-RU" sz="2000" b="1" baseline="0" dirty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корней уравнения с условием задачи:</a:t>
                      </a:r>
                      <a:endParaRPr lang="ru-RU" sz="2000" b="1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>
                          <a:latin typeface="Times New Roman" pitchFamily="18" charset="0"/>
                          <a:cs typeface="Times New Roman" pitchFamily="18" charset="0"/>
                        </a:rPr>
                        <a:t>Мяч достигнет высоты 10 м в двух случаях: </a:t>
                      </a:r>
                    </a:p>
                    <a:p>
                      <a:pPr marL="342900" indent="-342900">
                        <a:buAutoNum type="arabicParenR"/>
                      </a:pPr>
                      <a:r>
                        <a:rPr lang="ru-RU" sz="2000" dirty="0">
                          <a:latin typeface="Times New Roman" pitchFamily="18" charset="0"/>
                          <a:cs typeface="Times New Roman" pitchFamily="18" charset="0"/>
                        </a:rPr>
                        <a:t>на 1 с при подъеме вверх и </a:t>
                      </a:r>
                    </a:p>
                    <a:p>
                      <a:pPr marL="342900" indent="-342900">
                        <a:buAutoNum type="arabicParenR"/>
                      </a:pPr>
                      <a:r>
                        <a:rPr lang="ru-RU" sz="2000" dirty="0">
                          <a:latin typeface="Times New Roman" pitchFamily="18" charset="0"/>
                          <a:cs typeface="Times New Roman" pitchFamily="18" charset="0"/>
                        </a:rPr>
                        <a:t>на 2 с при спуске вниз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Ответ на вопрос задачи:</a:t>
                      </a:r>
                    </a:p>
                    <a:p>
                      <a:endParaRPr lang="ru-RU" sz="2000" b="1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ru-RU" sz="2000" dirty="0">
                          <a:latin typeface="Times New Roman" pitchFamily="18" charset="0"/>
                          <a:cs typeface="Times New Roman" pitchFamily="18" charset="0"/>
                        </a:rPr>
                        <a:t>Мяч в 10 м над землей будет через 1с и 2с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01631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7992888" cy="720080"/>
          </a:xfrm>
        </p:spPr>
        <p:txBody>
          <a:bodyPr>
            <a:normAutofit fontScale="90000"/>
          </a:bodyPr>
          <a:lstStyle/>
          <a:p>
            <a:pPr marL="0" indent="0" algn="ctr">
              <a:buNone/>
            </a:pPr>
            <a:r>
              <a:rPr lang="ru-RU" sz="3200" dirty="0">
                <a:solidFill>
                  <a:srgbClr val="0000FF"/>
                </a:solidFill>
              </a:rPr>
              <a:t>Моделирование проблемных ситуаций</a:t>
            </a:r>
            <a:endParaRPr lang="ru-RU" sz="32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79252169"/>
              </p:ext>
            </p:extLst>
          </p:nvPr>
        </p:nvGraphicFramePr>
        <p:xfrm>
          <a:off x="611560" y="980727"/>
          <a:ext cx="7992888" cy="5278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9644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99644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147350">
                <a:tc>
                  <a:txBody>
                    <a:bodyPr/>
                    <a:lstStyle/>
                    <a:p>
                      <a:r>
                        <a:rPr lang="ru-RU" sz="2000" b="1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Вопросы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Ответы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Формула для вычисления высоты, на которой</a:t>
                      </a:r>
                      <a:r>
                        <a:rPr lang="ru-RU" sz="2000" b="1" baseline="0" dirty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окажется мяч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i="1" dirty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</a:t>
                      </a:r>
                      <a:r>
                        <a:rPr lang="ru-RU" sz="2000" b="1" i="1" dirty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= </a:t>
                      </a:r>
                      <a:r>
                        <a:rPr lang="en-US" sz="2000" b="1" i="1" dirty="0" err="1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vt</a:t>
                      </a:r>
                      <a:r>
                        <a:rPr lang="ru-RU" sz="2000" b="1" i="1" dirty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– 5</a:t>
                      </a:r>
                      <a:r>
                        <a:rPr lang="en-US" sz="2000" b="1" i="1" dirty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r>
                        <a:rPr lang="ru-RU" sz="2000" b="1" i="1" baseline="30000" dirty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2000" b="1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b="1" dirty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Исходные данные:</a:t>
                      </a:r>
                    </a:p>
                    <a:p>
                      <a:endParaRPr lang="ru-RU" sz="2000" b="1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2000" b="1" dirty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Подстановка их в формулу: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i="1" dirty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</a:t>
                      </a:r>
                      <a:r>
                        <a:rPr lang="ru-RU" sz="2000" b="1" i="1" dirty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="1" i="1" dirty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=</a:t>
                      </a:r>
                      <a:r>
                        <a:rPr lang="ru-RU" sz="2000" b="1" i="1" baseline="0" dirty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20 м/с</a:t>
                      </a:r>
                    </a:p>
                    <a:p>
                      <a:r>
                        <a:rPr lang="en-US" sz="2000" b="1" i="1" baseline="0" dirty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 = 1</a:t>
                      </a:r>
                      <a:r>
                        <a:rPr lang="ru-RU" sz="2000" b="1" i="1" baseline="0" dirty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r>
                        <a:rPr lang="en-US" sz="2000" b="1" i="1" baseline="0" dirty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b="1" i="1" baseline="0" dirty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</a:t>
                      </a:r>
                      <a:endParaRPr lang="ru-RU" sz="2000" b="1" i="1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2000" dirty="0">
                          <a:latin typeface="Times New Roman" pitchFamily="18" charset="0"/>
                          <a:cs typeface="Times New Roman" pitchFamily="18" charset="0"/>
                        </a:rPr>
                        <a:t>15 =</a:t>
                      </a:r>
                      <a:r>
                        <a:rPr lang="ru-RU" sz="2000" baseline="0" dirty="0">
                          <a:latin typeface="Times New Roman" pitchFamily="18" charset="0"/>
                          <a:cs typeface="Times New Roman" pitchFamily="18" charset="0"/>
                        </a:rPr>
                        <a:t> 20</a:t>
                      </a:r>
                      <a:r>
                        <a:rPr lang="en-US" sz="2000" baseline="0" dirty="0">
                          <a:latin typeface="Times New Roman" pitchFamily="18" charset="0"/>
                          <a:cs typeface="Times New Roman" pitchFamily="18" charset="0"/>
                        </a:rPr>
                        <a:t>t – 5t</a:t>
                      </a:r>
                      <a:r>
                        <a:rPr lang="en-US" sz="2000" baseline="30000" dirty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b="1" dirty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Модель:</a:t>
                      </a:r>
                      <a:r>
                        <a:rPr lang="ru-RU" sz="2000" b="1" baseline="0" dirty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2000" b="1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>
                          <a:latin typeface="Times New Roman" pitchFamily="18" charset="0"/>
                          <a:cs typeface="Times New Roman" pitchFamily="18" charset="0"/>
                        </a:rPr>
                        <a:t>Квадратное уравнение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b="1" dirty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Корни уравнения: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r>
                        <a:rPr lang="en-US" sz="2000" baseline="-25000" dirty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lang="en-US" sz="2000" dirty="0">
                          <a:latin typeface="Times New Roman" pitchFamily="18" charset="0"/>
                          <a:cs typeface="Times New Roman" pitchFamily="18" charset="0"/>
                        </a:rPr>
                        <a:t> = 1 </a:t>
                      </a:r>
                      <a:r>
                        <a:rPr lang="ru-RU" sz="2000" dirty="0">
                          <a:latin typeface="Times New Roman" pitchFamily="18" charset="0"/>
                          <a:cs typeface="Times New Roman" pitchFamily="18" charset="0"/>
                        </a:rPr>
                        <a:t>и</a:t>
                      </a:r>
                      <a:r>
                        <a:rPr lang="ru-RU" sz="2000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aseline="0" dirty="0"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r>
                        <a:rPr lang="en-US" sz="2000" baseline="-25000" dirty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en-US" sz="2000" baseline="0" dirty="0">
                          <a:latin typeface="Times New Roman" pitchFamily="18" charset="0"/>
                          <a:cs typeface="Times New Roman" pitchFamily="18" charset="0"/>
                        </a:rPr>
                        <a:t> = </a:t>
                      </a:r>
                      <a:r>
                        <a:rPr lang="ru-RU" sz="2000" baseline="0" dirty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b="1" dirty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Соотнесение</a:t>
                      </a:r>
                      <a:r>
                        <a:rPr lang="ru-RU" sz="2000" b="1" baseline="0" dirty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корней уравнения с условием задачи:</a:t>
                      </a:r>
                      <a:endParaRPr lang="ru-RU" sz="2000" b="1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>
                          <a:latin typeface="Times New Roman" pitchFamily="18" charset="0"/>
                          <a:cs typeface="Times New Roman" pitchFamily="18" charset="0"/>
                        </a:rPr>
                        <a:t>Мяч достигнет высоты 15 м в двух случаях: </a:t>
                      </a:r>
                    </a:p>
                    <a:p>
                      <a:pPr marL="342900" indent="-342900">
                        <a:buAutoNum type="arabicParenR"/>
                      </a:pPr>
                      <a:r>
                        <a:rPr lang="ru-RU" sz="2000" dirty="0">
                          <a:latin typeface="Times New Roman" pitchFamily="18" charset="0"/>
                          <a:cs typeface="Times New Roman" pitchFamily="18" charset="0"/>
                        </a:rPr>
                        <a:t>на 1 с при подъеме вверх и </a:t>
                      </a:r>
                    </a:p>
                    <a:p>
                      <a:pPr marL="342900" indent="-342900">
                        <a:buAutoNum type="arabicParenR"/>
                      </a:pPr>
                      <a:r>
                        <a:rPr lang="ru-RU" sz="2000" dirty="0">
                          <a:latin typeface="Times New Roman" pitchFamily="18" charset="0"/>
                          <a:cs typeface="Times New Roman" pitchFamily="18" charset="0"/>
                        </a:rPr>
                        <a:t>на 3 с при спуске вниз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b="1" dirty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Ответ на вопрос задачи: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>
                          <a:latin typeface="Times New Roman" pitchFamily="18" charset="0"/>
                          <a:cs typeface="Times New Roman" pitchFamily="18" charset="0"/>
                        </a:rPr>
                        <a:t>Значит,</a:t>
                      </a:r>
                      <a:r>
                        <a:rPr lang="ru-RU" sz="2000" baseline="0" dirty="0">
                          <a:latin typeface="Times New Roman" pitchFamily="18" charset="0"/>
                          <a:cs typeface="Times New Roman" pitchFamily="18" charset="0"/>
                        </a:rPr>
                        <a:t> мяч взлетит выше березы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4414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7992888" cy="720080"/>
          </a:xfrm>
        </p:spPr>
        <p:txBody>
          <a:bodyPr>
            <a:normAutofit fontScale="90000"/>
          </a:bodyPr>
          <a:lstStyle/>
          <a:p>
            <a:pPr marL="0" indent="0" algn="ctr">
              <a:buNone/>
            </a:pPr>
            <a:r>
              <a:rPr lang="ru-RU" sz="3200" dirty="0">
                <a:solidFill>
                  <a:srgbClr val="0000FF"/>
                </a:solidFill>
              </a:rPr>
              <a:t>Моделирование проблемных ситуаций</a:t>
            </a:r>
            <a:endParaRPr lang="ru-RU" sz="32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67750495"/>
              </p:ext>
            </p:extLst>
          </p:nvPr>
        </p:nvGraphicFramePr>
        <p:xfrm>
          <a:off x="611560" y="980727"/>
          <a:ext cx="7992888" cy="4668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248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6004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147350">
                <a:tc>
                  <a:txBody>
                    <a:bodyPr/>
                    <a:lstStyle/>
                    <a:p>
                      <a:r>
                        <a:rPr lang="ru-RU" sz="2000" b="1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Вопросы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Ответы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Формула для вычисления высоты, на которой</a:t>
                      </a:r>
                      <a:r>
                        <a:rPr lang="ru-RU" sz="2000" b="1" baseline="0" dirty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окажется мяч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i="1" dirty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</a:t>
                      </a:r>
                      <a:r>
                        <a:rPr lang="ru-RU" sz="2000" b="1" i="1" dirty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= </a:t>
                      </a:r>
                      <a:r>
                        <a:rPr lang="en-US" sz="2000" b="1" i="1" dirty="0" err="1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vt</a:t>
                      </a:r>
                      <a:r>
                        <a:rPr lang="ru-RU" sz="2000" b="1" i="1" dirty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– 5</a:t>
                      </a:r>
                      <a:r>
                        <a:rPr lang="en-US" sz="2000" b="1" i="1" dirty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r>
                        <a:rPr lang="ru-RU" sz="2000" b="1" i="1" baseline="30000" dirty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2000" b="1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b="1" dirty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Исходные данные:</a:t>
                      </a:r>
                    </a:p>
                    <a:p>
                      <a:endParaRPr lang="ru-RU" sz="2000" b="1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2000" b="1" dirty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Подстановка их в формулу: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i="1" dirty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</a:t>
                      </a:r>
                      <a:r>
                        <a:rPr lang="ru-RU" sz="2000" b="1" i="1" dirty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="1" i="1" dirty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=</a:t>
                      </a:r>
                      <a:r>
                        <a:rPr lang="ru-RU" sz="2000" b="1" i="1" baseline="0" dirty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20 м/с</a:t>
                      </a:r>
                    </a:p>
                    <a:p>
                      <a:r>
                        <a:rPr lang="en-US" sz="2000" b="1" i="1" baseline="0" dirty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 = 22 </a:t>
                      </a:r>
                      <a:r>
                        <a:rPr lang="ru-RU" sz="2000" b="1" i="1" baseline="0" dirty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en-US" sz="2000" dirty="0">
                          <a:latin typeface="Times New Roman" pitchFamily="18" charset="0"/>
                          <a:cs typeface="Times New Roman" pitchFamily="18" charset="0"/>
                        </a:rPr>
                        <a:t>22</a:t>
                      </a:r>
                      <a:r>
                        <a:rPr lang="ru-RU" sz="2000" dirty="0">
                          <a:latin typeface="Times New Roman" pitchFamily="18" charset="0"/>
                          <a:cs typeface="Times New Roman" pitchFamily="18" charset="0"/>
                        </a:rPr>
                        <a:t> =</a:t>
                      </a:r>
                      <a:r>
                        <a:rPr lang="ru-RU" sz="2000" baseline="0" dirty="0">
                          <a:latin typeface="Times New Roman" pitchFamily="18" charset="0"/>
                          <a:cs typeface="Times New Roman" pitchFamily="18" charset="0"/>
                        </a:rPr>
                        <a:t> 20</a:t>
                      </a:r>
                      <a:r>
                        <a:rPr lang="en-US" sz="2000" baseline="0" dirty="0">
                          <a:latin typeface="Times New Roman" pitchFamily="18" charset="0"/>
                          <a:cs typeface="Times New Roman" pitchFamily="18" charset="0"/>
                        </a:rPr>
                        <a:t>t – 5t</a:t>
                      </a:r>
                      <a:r>
                        <a:rPr lang="en-US" sz="2000" baseline="30000" dirty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b="1" dirty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Модель:</a:t>
                      </a:r>
                      <a:r>
                        <a:rPr lang="ru-RU" sz="2000" b="1" baseline="0" dirty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2000" b="1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>
                          <a:latin typeface="Times New Roman" pitchFamily="18" charset="0"/>
                          <a:cs typeface="Times New Roman" pitchFamily="18" charset="0"/>
                        </a:rPr>
                        <a:t>Квадратное уравнение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b="1" dirty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Корни уравнения: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>
                          <a:latin typeface="Times New Roman" pitchFamily="18" charset="0"/>
                          <a:cs typeface="Times New Roman" pitchFamily="18" charset="0"/>
                        </a:rPr>
                        <a:t>Нет</a:t>
                      </a:r>
                      <a:r>
                        <a:rPr lang="ru-RU" sz="2000" baseline="0" dirty="0">
                          <a:latin typeface="Times New Roman" pitchFamily="18" charset="0"/>
                          <a:cs typeface="Times New Roman" pitchFamily="18" charset="0"/>
                        </a:rPr>
                        <a:t> корней (</a:t>
                      </a:r>
                      <a:r>
                        <a:rPr lang="en-US" sz="2000" baseline="0" dirty="0">
                          <a:latin typeface="Times New Roman" pitchFamily="18" charset="0"/>
                          <a:cs typeface="Times New Roman" pitchFamily="18" charset="0"/>
                        </a:rPr>
                        <a:t>D</a:t>
                      </a:r>
                      <a:r>
                        <a:rPr lang="ru-RU" sz="2000" baseline="0" dirty="0">
                          <a:latin typeface="Times New Roman" pitchFamily="18" charset="0"/>
                          <a:cs typeface="Times New Roman" pitchFamily="18" charset="0"/>
                        </a:rPr>
                        <a:t> = - 10)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b="1" dirty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Соотнесение</a:t>
                      </a:r>
                      <a:r>
                        <a:rPr lang="ru-RU" sz="2000" b="1" baseline="0" dirty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корней уравнения с условием задачи:</a:t>
                      </a:r>
                      <a:endParaRPr lang="ru-RU" sz="2000" b="1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>
                          <a:latin typeface="Times New Roman" pitchFamily="18" charset="0"/>
                          <a:cs typeface="Times New Roman" pitchFamily="18" charset="0"/>
                        </a:rPr>
                        <a:t>Мяч не достигнет высоты 22 м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b="1" dirty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Ответ на вопрос задачи: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>
                          <a:latin typeface="Times New Roman" pitchFamily="18" charset="0"/>
                          <a:cs typeface="Times New Roman" pitchFamily="18" charset="0"/>
                        </a:rPr>
                        <a:t>Значит,</a:t>
                      </a:r>
                      <a:r>
                        <a:rPr lang="ru-RU" sz="2000" baseline="0" dirty="0">
                          <a:latin typeface="Times New Roman" pitchFamily="18" charset="0"/>
                          <a:cs typeface="Times New Roman" pitchFamily="18" charset="0"/>
                        </a:rPr>
                        <a:t> мяч не взлетит выше дома 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99617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08912" cy="926976"/>
          </a:xfrm>
        </p:spPr>
        <p:txBody>
          <a:bodyPr>
            <a:normAutofit fontScale="90000"/>
          </a:bodyPr>
          <a:lstStyle/>
          <a:p>
            <a:pPr marL="0" indent="0" algn="ctr">
              <a:buNone/>
            </a:pPr>
            <a:r>
              <a:rPr lang="ru-RU" sz="3200" dirty="0">
                <a:solidFill>
                  <a:srgbClr val="0000FF"/>
                </a:solidFill>
              </a:rPr>
              <a:t>Решение задач с помощью уравнений</a:t>
            </a: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467544" y="1844824"/>
            <a:ext cx="8136904" cy="3474720"/>
          </a:xfrm>
        </p:spPr>
        <p:txBody>
          <a:bodyPr/>
          <a:lstStyle/>
          <a:p>
            <a:pPr marL="45720" indent="0" algn="just">
              <a:buNone/>
            </a:pP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Задача 1.</a:t>
            </a:r>
          </a:p>
          <a:p>
            <a:pPr marL="45720" indent="0" algn="just">
              <a:buNone/>
            </a:pPr>
            <a:r>
              <a:rPr lang="ru-RU" sz="24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Получив премию, сотрудник фирмы решил положить ее на счет в банке. Он может открыть счёт с годовым доходом 8%. Если бы банк выплачивал 11%  годовых, то для получения такого же дохода потребовалось бы на 900 рублей меньше. Определите, сколько рублей составила премия. </a:t>
            </a:r>
          </a:p>
          <a:p>
            <a:pPr marL="45720" indent="0" algn="just">
              <a:buNone/>
            </a:pPr>
            <a:endParaRPr lang="ru-RU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48183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395288" y="333375"/>
            <a:ext cx="8353425" cy="719138"/>
          </a:xfrm>
        </p:spPr>
        <p:txBody>
          <a:bodyPr/>
          <a:lstStyle/>
          <a:p>
            <a:pPr marL="0" indent="0" algn="ctr">
              <a:buNone/>
            </a:pPr>
            <a:r>
              <a:rPr lang="ru-RU" sz="3200" dirty="0">
                <a:solidFill>
                  <a:srgbClr val="0000FF"/>
                </a:solidFill>
              </a:rPr>
              <a:t>Решение задач с помощью уравнений</a:t>
            </a: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27326790"/>
              </p:ext>
            </p:extLst>
          </p:nvPr>
        </p:nvGraphicFramePr>
        <p:xfrm>
          <a:off x="395536" y="1196752"/>
          <a:ext cx="8353428" cy="50454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224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30425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87220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944716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ru-RU" dirty="0"/>
                        <a:t>Вопрос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/>
                        <a:t>Ответ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Прочитайте внимательно задачу и определите, что нужно обозначить за переменную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Пусть премия сотрудника – х руб.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Выразите другие величины через переменную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тогда (х – 900) руб. – сумма, которую можно было положить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Заполните данными таблицу: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33CC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800" b="1" dirty="0">
                        <a:solidFill>
                          <a:srgbClr val="0033CC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33CC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Первоначально (руб.)</a:t>
                      </a:r>
                      <a:endParaRPr lang="ru-RU" sz="1800" b="1" dirty="0">
                        <a:solidFill>
                          <a:srgbClr val="0033CC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33CC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Процентная ставка</a:t>
                      </a:r>
                      <a:endParaRPr lang="ru-RU" sz="1800" b="1" dirty="0">
                        <a:solidFill>
                          <a:srgbClr val="0033CC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33CC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Годовой доход (руб.)</a:t>
                      </a:r>
                      <a:endParaRPr lang="ru-RU" sz="1800" b="1" dirty="0">
                        <a:solidFill>
                          <a:srgbClr val="0033CC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33CC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Премия (положил)</a:t>
                      </a:r>
                      <a:endParaRPr lang="ru-RU" sz="1800" b="1" dirty="0">
                        <a:solidFill>
                          <a:srgbClr val="0033CC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33CC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х</a:t>
                      </a:r>
                      <a:endParaRPr lang="ru-RU" sz="1800" b="1" dirty="0">
                        <a:solidFill>
                          <a:srgbClr val="0033CC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33CC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0,08</a:t>
                      </a:r>
                      <a:endParaRPr lang="ru-RU" sz="1800" b="1" dirty="0">
                        <a:solidFill>
                          <a:srgbClr val="0033CC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33CC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0,08х</a:t>
                      </a:r>
                      <a:endParaRPr lang="ru-RU" sz="1800" b="1" dirty="0">
                        <a:solidFill>
                          <a:srgbClr val="0033CC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033CC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Можно положить</a:t>
                      </a:r>
                      <a:endParaRPr lang="ru-RU" sz="1800" b="1">
                        <a:solidFill>
                          <a:srgbClr val="0033CC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33CC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х - 900</a:t>
                      </a:r>
                      <a:endParaRPr lang="ru-RU" sz="1800" b="1" dirty="0">
                        <a:solidFill>
                          <a:srgbClr val="0033CC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33CC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0,11</a:t>
                      </a:r>
                      <a:endParaRPr lang="ru-RU" sz="1800" b="1" dirty="0">
                        <a:solidFill>
                          <a:srgbClr val="0033CC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33CC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0,11 (х – 900)</a:t>
                      </a:r>
                      <a:endParaRPr lang="ru-RU" sz="1800" b="1" dirty="0">
                        <a:solidFill>
                          <a:srgbClr val="0033CC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Найдите условие в тексте задачи для составления уравнения и составьте</a:t>
                      </a:r>
                      <a:r>
                        <a:rPr lang="ru-RU" sz="1600" baseline="0" dirty="0">
                          <a:latin typeface="Times New Roman" pitchFamily="18" charset="0"/>
                          <a:cs typeface="Times New Roman" pitchFamily="18" charset="0"/>
                        </a:rPr>
                        <a:t> его:: 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Зная, что годовой доход был бы одинаковым, получим уравнение: </a:t>
                      </a:r>
                    </a:p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0,08х = 0,11 (х – 900)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Решите</a:t>
                      </a:r>
                      <a:r>
                        <a:rPr lang="ru-RU" sz="1600" baseline="0" dirty="0">
                          <a:latin typeface="Times New Roman" pitchFamily="18" charset="0"/>
                          <a:cs typeface="Times New Roman" pitchFamily="18" charset="0"/>
                        </a:rPr>
                        <a:t> уравнение (найдите корень уравнения)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х = 3300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Соотнесите корень уравнения с условием задачи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Значит, премия сотрудника составила 3300 руб.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030932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395288" y="620687"/>
            <a:ext cx="8208962" cy="927125"/>
          </a:xfrm>
        </p:spPr>
        <p:txBody>
          <a:bodyPr>
            <a:normAutofit fontScale="90000"/>
          </a:bodyPr>
          <a:lstStyle/>
          <a:p>
            <a:pPr marL="0" indent="0" algn="ctr">
              <a:buNone/>
            </a:pPr>
            <a:r>
              <a:rPr lang="ru-RU" sz="3200" dirty="0">
                <a:solidFill>
                  <a:srgbClr val="0000FF"/>
                </a:solidFill>
              </a:rPr>
              <a:t>Решение задач с помощью уравнений</a:t>
            </a: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467544" y="1844824"/>
            <a:ext cx="8136904" cy="3474720"/>
          </a:xfrm>
        </p:spPr>
        <p:txBody>
          <a:bodyPr/>
          <a:lstStyle/>
          <a:p>
            <a:pPr marL="45720" indent="0" algn="just">
              <a:buNone/>
            </a:pP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Задача 2.</a:t>
            </a:r>
          </a:p>
          <a:p>
            <a:pPr marL="4572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400" b="1" dirty="0">
                <a:solidFill>
                  <a:srgbClr val="7030A0"/>
                </a:solidFill>
                <a:latin typeface="Times New Roman"/>
                <a:ea typeface="Calibri"/>
                <a:cs typeface="Times New Roman"/>
              </a:rPr>
              <a:t>	Инвестиционный фонд вложил деньги в два предприятия, приносящие годовой доход в 12% и 15%. В первое он внес на 300 тысяч рублей больше, чем во второе, и получил в нем за год на 6 тысяч рублей больше. Сколько рублей внес инвестиционный фонд в каждое из этих предприятий? </a:t>
            </a:r>
            <a:endParaRPr lang="ru-RU" sz="2000" b="1" dirty="0">
              <a:solidFill>
                <a:srgbClr val="7030A0"/>
              </a:solidFill>
              <a:latin typeface="Calibri"/>
              <a:ea typeface="Calibri"/>
              <a:cs typeface="Times New Roman"/>
            </a:endParaRPr>
          </a:p>
          <a:p>
            <a:pPr marL="45720" indent="0" algn="just">
              <a:buNone/>
            </a:pPr>
            <a:endParaRPr lang="ru-RU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481595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352928" cy="432048"/>
          </a:xfrm>
        </p:spPr>
        <p:txBody>
          <a:bodyPr>
            <a:normAutofit fontScale="90000"/>
          </a:bodyPr>
          <a:lstStyle/>
          <a:p>
            <a:pPr marL="0" indent="0">
              <a:buNone/>
            </a:pPr>
            <a:endParaRPr lang="ru-RU" dirty="0"/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79149244"/>
              </p:ext>
            </p:extLst>
          </p:nvPr>
        </p:nvGraphicFramePr>
        <p:xfrm>
          <a:off x="395536" y="404664"/>
          <a:ext cx="8353428" cy="60004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224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30425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87220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944716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ru-RU" dirty="0"/>
                        <a:t>Вопрос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/>
                        <a:t>Ответ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Прочитайте внимательно задачу и определите, что нужно обозначить за переменную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ru-RU" sz="1600" dirty="0">
                          <a:effectLst/>
                          <a:latin typeface="Times New Roman"/>
                          <a:ea typeface="Calibri"/>
                        </a:rPr>
                        <a:t>Пусть во 2 предприятие внесено х тыс. руб.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Выразите другие величины через переменную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тогда в 1 предприятие внесено (х + 300) тыс. руб.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Заполните данными таблицу: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33CC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33CC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Внесенная сумма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33CC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(тыс. руб.)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33CC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Процент годового дохода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33CC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Годовой доход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33CC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(тыс. руб.)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33CC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 предприятие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33CC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х + 300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33CC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0,12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33CC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0,12 (х + 300)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33CC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 предприятие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33CC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х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33CC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0,15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33CC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0,15 х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Найдите условие в тексте задачи для составления уравнения и составьте</a:t>
                      </a:r>
                      <a:r>
                        <a:rPr lang="ru-RU" sz="1600" baseline="0" dirty="0">
                          <a:latin typeface="Times New Roman" pitchFamily="18" charset="0"/>
                          <a:cs typeface="Times New Roman" pitchFamily="18" charset="0"/>
                        </a:rPr>
                        <a:t> его: 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Зная, что за год 1 предприятие за год принесло доход на 6 тыс. руб. больше, получим уравнение: 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0,12 (х + 300) – 0,15 х = 6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Решите</a:t>
                      </a:r>
                      <a:r>
                        <a:rPr lang="ru-RU" sz="1600" baseline="0" dirty="0">
                          <a:latin typeface="Times New Roman" pitchFamily="18" charset="0"/>
                          <a:cs typeface="Times New Roman" pitchFamily="18" charset="0"/>
                        </a:rPr>
                        <a:t> уравнение (найдите корень уравнения)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indent="45021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х = 1000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Соотнесите корень уравнения с условием задачи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indent="44958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Значит, 1000 тыс. руб. – было вложено во 2 предприятие.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r>
                        <a:rPr lang="ru-RU" sz="1600" dirty="0">
                          <a:effectLst/>
                          <a:latin typeface="Times New Roman"/>
                          <a:ea typeface="Calibri"/>
                        </a:rPr>
                        <a:t>1000 + 300 = 1300 (тыс. руб. ) – было вложено в 1 предприятие</a:t>
                      </a:r>
                      <a:endParaRPr lang="ru-RU" sz="1600" kern="1200" dirty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2183206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395288" y="404813"/>
            <a:ext cx="8208962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3200" dirty="0">
                <a:solidFill>
                  <a:srgbClr val="0000FF"/>
                </a:solidFill>
              </a:rPr>
              <a:t>Решение задач с помощью</a:t>
            </a:r>
            <a:br>
              <a:rPr lang="ru-RU" sz="3200" dirty="0">
                <a:solidFill>
                  <a:srgbClr val="0000FF"/>
                </a:solidFill>
              </a:rPr>
            </a:br>
            <a:r>
              <a:rPr lang="ru-RU" sz="3200" dirty="0">
                <a:solidFill>
                  <a:srgbClr val="0000FF"/>
                </a:solidFill>
              </a:rPr>
              <a:t>систем уравнений</a:t>
            </a: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467544" y="1844824"/>
            <a:ext cx="8136904" cy="3474720"/>
          </a:xfrm>
        </p:spPr>
        <p:txBody>
          <a:bodyPr/>
          <a:lstStyle/>
          <a:p>
            <a:pPr marL="45720" indent="0" algn="just">
              <a:buNone/>
            </a:pP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Задача 3.</a:t>
            </a:r>
          </a:p>
          <a:p>
            <a:pPr marL="4572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400" b="1" dirty="0">
                <a:solidFill>
                  <a:srgbClr val="7030A0"/>
                </a:solidFill>
                <a:latin typeface="Times New Roman"/>
                <a:ea typeface="Calibri"/>
                <a:cs typeface="Times New Roman"/>
              </a:rPr>
              <a:t>	</a:t>
            </a:r>
            <a:r>
              <a:rPr lang="ru-RU" sz="2400" b="1" dirty="0">
                <a:solidFill>
                  <a:srgbClr val="7030A0"/>
                </a:solidFill>
                <a:latin typeface="Times New Roman"/>
                <a:ea typeface="Calibri"/>
              </a:rPr>
              <a:t>Клиент банка внес 12000 рублей на два разных вклада. По одному из них банк выплачивает 8% в год, по другому – 10% в год. Через год внесенная сумма увеличилась на 1080 рублей. Сколько рублей внес клиент на каждый из вкладов?</a:t>
            </a:r>
            <a:endParaRPr lang="ru-RU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13384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Объект 6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141911611"/>
                  </p:ext>
                </p:extLst>
              </p:nvPr>
            </p:nvGraphicFramePr>
            <p:xfrm>
              <a:off x="323528" y="332656"/>
              <a:ext cx="8353428" cy="6363462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232248">
                      <a:extLst>
                        <a:ext uri="{9D8B030D-6E8A-4147-A177-3AD203B41FA5}">
                          <a16:colId xmlns="" xmlns:a16="http://schemas.microsoft.com/office/drawing/2014/main" val="20000"/>
                        </a:ext>
                      </a:extLst>
                    </a:gridCol>
                    <a:gridCol w="2016224">
                      <a:extLst>
                        <a:ext uri="{9D8B030D-6E8A-4147-A177-3AD203B41FA5}">
                          <a16:colId xmlns="" xmlns:a16="http://schemas.microsoft.com/office/drawing/2014/main" val="20001"/>
                        </a:ext>
                      </a:extLst>
                    </a:gridCol>
                    <a:gridCol w="2160240">
                      <a:extLst>
                        <a:ext uri="{9D8B030D-6E8A-4147-A177-3AD203B41FA5}">
                          <a16:colId xmlns="" xmlns:a16="http://schemas.microsoft.com/office/drawing/2014/main" val="20002"/>
                        </a:ext>
                      </a:extLst>
                    </a:gridCol>
                    <a:gridCol w="1944716">
                      <a:extLst>
                        <a:ext uri="{9D8B030D-6E8A-4147-A177-3AD203B41FA5}">
                          <a16:colId xmlns="" xmlns:a16="http://schemas.microsoft.com/office/drawing/2014/main" val="20003"/>
                        </a:ext>
                      </a:extLst>
                    </a:gridCol>
                  </a:tblGrid>
                  <a:tr h="288032">
                    <a:tc gridSpan="2">
                      <a:txBody>
                        <a:bodyPr/>
                        <a:lstStyle/>
                        <a:p>
                          <a:r>
                            <a:rPr lang="ru-RU" dirty="0"/>
                            <a:t>Вопрос</a:t>
                          </a:r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ru-RU" dirty="0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ru-RU" dirty="0"/>
                            <a:t>Ответ</a:t>
                          </a:r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ru-RU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="" xmlns:a16="http://schemas.microsoft.com/office/drawing/2014/main" val="10000"/>
                      </a:ext>
                    </a:extLst>
                  </a:tr>
                  <a:tr h="370840">
                    <a:tc gridSpan="2">
                      <a:txBody>
                        <a:bodyPr/>
                        <a:lstStyle/>
                        <a:p>
                          <a:r>
                            <a:rPr lang="ru-RU" sz="1600" dirty="0">
                              <a:latin typeface="Times New Roman" pitchFamily="18" charset="0"/>
                              <a:cs typeface="Times New Roman" pitchFamily="18" charset="0"/>
                            </a:rPr>
                            <a:t>Прочитайте внимательно задачу и определите, что нужно обозначить за переменные</a:t>
                          </a:r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ru-RU" sz="18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600" dirty="0">
                              <a:effectLst/>
                              <a:latin typeface="Times New Roman"/>
                              <a:ea typeface="Calibri"/>
                              <a:cs typeface="Times New Roman"/>
                            </a:rPr>
                            <a:t>Пусть клиент на 1 вклад внес х руб., на 2 вклад – у руб. </a:t>
                          </a:r>
                          <a:endParaRPr lang="ru-RU" sz="16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ru-RU" sz="18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="" xmlns:a16="http://schemas.microsoft.com/office/drawing/2014/main" val="10001"/>
                      </a:ext>
                    </a:extLst>
                  </a:tr>
                  <a:tr h="370840">
                    <a:tc gridSpan="2">
                      <a:txBody>
                        <a:bodyPr/>
                        <a:lstStyle/>
                        <a:p>
                          <a:r>
                            <a:rPr lang="ru-RU" sz="1600" dirty="0">
                              <a:latin typeface="Times New Roman" pitchFamily="18" charset="0"/>
                              <a:cs typeface="Times New Roman" pitchFamily="18" charset="0"/>
                            </a:rPr>
                            <a:t>Выразите другие величины через переменные</a:t>
                          </a:r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ru-RU" sz="18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ru-RU" sz="1600" dirty="0">
                              <a:effectLst/>
                              <a:latin typeface="Times New Roman"/>
                              <a:ea typeface="Calibri"/>
                            </a:rPr>
                            <a:t>тогда годовой доход с 1 вклада – 0,08х руб., со 2 вклада – 0,1у руб.</a:t>
                          </a:r>
                          <a:endParaRPr lang="ru-RU" sz="16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ru-RU" sz="18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="" xmlns:a16="http://schemas.microsoft.com/office/drawing/2014/main" val="10002"/>
                      </a:ext>
                    </a:extLst>
                  </a:tr>
                  <a:tr h="370840">
                    <a:tc gridSpan="2">
                      <a:txBody>
                        <a:bodyPr/>
                        <a:lstStyle/>
                        <a:p>
                          <a:r>
                            <a:rPr lang="ru-RU" sz="1600" dirty="0">
                              <a:latin typeface="Times New Roman" pitchFamily="18" charset="0"/>
                              <a:cs typeface="Times New Roman" pitchFamily="18" charset="0"/>
                            </a:rPr>
                            <a:t>Заполните данными таблицу:</a:t>
                          </a:r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ru-RU" sz="18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 sz="16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 sz="16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="" xmlns:a16="http://schemas.microsoft.com/office/drawing/2014/main" val="1000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600" b="1" dirty="0">
                              <a:solidFill>
                                <a:srgbClr val="0033CC"/>
                              </a:solidFill>
                              <a:effectLst/>
                              <a:latin typeface="Times New Roman" pitchFamily="18" charset="0"/>
                              <a:ea typeface="Calibri"/>
                              <a:cs typeface="Times New Roman" pitchFamily="18" charset="0"/>
                            </a:rPr>
                            <a:t> </a:t>
                          </a: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600" b="1" dirty="0">
                              <a:solidFill>
                                <a:srgbClr val="0033CC"/>
                              </a:solidFill>
                              <a:effectLst/>
                              <a:latin typeface="Times New Roman" pitchFamily="18" charset="0"/>
                              <a:ea typeface="Calibri"/>
                              <a:cs typeface="Times New Roman" pitchFamily="18" charset="0"/>
                            </a:rPr>
                            <a:t>Первоначальная сумма (руб.)</a:t>
                          </a: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600" b="1" dirty="0">
                              <a:solidFill>
                                <a:srgbClr val="0033CC"/>
                              </a:solidFill>
                              <a:effectLst/>
                              <a:latin typeface="Times New Roman" pitchFamily="18" charset="0"/>
                              <a:ea typeface="Calibri"/>
                              <a:cs typeface="Times New Roman" pitchFamily="18" charset="0"/>
                            </a:rPr>
                            <a:t>Процент годового дохода</a:t>
                          </a: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600" b="1">
                              <a:solidFill>
                                <a:srgbClr val="0033CC"/>
                              </a:solidFill>
                              <a:effectLst/>
                              <a:latin typeface="Times New Roman" pitchFamily="18" charset="0"/>
                              <a:ea typeface="Calibri"/>
                              <a:cs typeface="Times New Roman" pitchFamily="18" charset="0"/>
                            </a:rPr>
                            <a:t>Годовой доход</a:t>
                          </a:r>
                        </a:p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600" b="1">
                              <a:solidFill>
                                <a:srgbClr val="0033CC"/>
                              </a:solidFill>
                              <a:effectLst/>
                              <a:latin typeface="Times New Roman" pitchFamily="18" charset="0"/>
                              <a:ea typeface="Calibri"/>
                              <a:cs typeface="Times New Roman" pitchFamily="18" charset="0"/>
                            </a:rPr>
                            <a:t>(руб.)</a:t>
                          </a: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="" xmlns:a16="http://schemas.microsoft.com/office/drawing/2014/main" val="1000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600" b="1">
                              <a:solidFill>
                                <a:srgbClr val="0033CC"/>
                              </a:solidFill>
                              <a:effectLst/>
                              <a:latin typeface="Times New Roman" pitchFamily="18" charset="0"/>
                              <a:ea typeface="Calibri"/>
                              <a:cs typeface="Times New Roman" pitchFamily="18" charset="0"/>
                            </a:rPr>
                            <a:t>1 вклад</a:t>
                          </a: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600" b="1">
                              <a:solidFill>
                                <a:srgbClr val="0033CC"/>
                              </a:solidFill>
                              <a:effectLst/>
                              <a:latin typeface="Times New Roman" pitchFamily="18" charset="0"/>
                              <a:ea typeface="Calibri"/>
                              <a:cs typeface="Times New Roman" pitchFamily="18" charset="0"/>
                            </a:rPr>
                            <a:t>х</a:t>
                          </a: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600" b="1" dirty="0">
                              <a:solidFill>
                                <a:srgbClr val="0033CC"/>
                              </a:solidFill>
                              <a:effectLst/>
                              <a:latin typeface="Times New Roman" pitchFamily="18" charset="0"/>
                              <a:ea typeface="Calibri"/>
                              <a:cs typeface="Times New Roman" pitchFamily="18" charset="0"/>
                            </a:rPr>
                            <a:t>0,08</a:t>
                          </a: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600" b="1">
                              <a:solidFill>
                                <a:srgbClr val="0033CC"/>
                              </a:solidFill>
                              <a:effectLst/>
                              <a:latin typeface="Times New Roman" pitchFamily="18" charset="0"/>
                              <a:ea typeface="Calibri"/>
                              <a:cs typeface="Times New Roman" pitchFamily="18" charset="0"/>
                            </a:rPr>
                            <a:t>0,08х</a:t>
                          </a: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="" xmlns:a16="http://schemas.microsoft.com/office/drawing/2014/main" val="1000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600" b="1">
                              <a:solidFill>
                                <a:srgbClr val="0033CC"/>
                              </a:solidFill>
                              <a:effectLst/>
                              <a:latin typeface="Times New Roman" pitchFamily="18" charset="0"/>
                              <a:ea typeface="Calibri"/>
                              <a:cs typeface="Times New Roman" pitchFamily="18" charset="0"/>
                            </a:rPr>
                            <a:t>2 вклад</a:t>
                          </a: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600" b="1">
                              <a:solidFill>
                                <a:srgbClr val="0033CC"/>
                              </a:solidFill>
                              <a:effectLst/>
                              <a:latin typeface="Times New Roman" pitchFamily="18" charset="0"/>
                              <a:ea typeface="Calibri"/>
                              <a:cs typeface="Times New Roman" pitchFamily="18" charset="0"/>
                            </a:rPr>
                            <a:t>у</a:t>
                          </a: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600" b="1" dirty="0">
                              <a:solidFill>
                                <a:srgbClr val="0033CC"/>
                              </a:solidFill>
                              <a:effectLst/>
                              <a:latin typeface="Times New Roman" pitchFamily="18" charset="0"/>
                              <a:ea typeface="Calibri"/>
                              <a:cs typeface="Times New Roman" pitchFamily="18" charset="0"/>
                            </a:rPr>
                            <a:t>0,1</a:t>
                          </a: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600" b="1" dirty="0">
                              <a:solidFill>
                                <a:srgbClr val="0033CC"/>
                              </a:solidFill>
                              <a:effectLst/>
                              <a:latin typeface="Times New Roman" pitchFamily="18" charset="0"/>
                              <a:ea typeface="Calibri"/>
                              <a:cs typeface="Times New Roman" pitchFamily="18" charset="0"/>
                            </a:rPr>
                            <a:t>0,1у</a:t>
                          </a: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="" xmlns:a16="http://schemas.microsoft.com/office/drawing/2014/main" val="10006"/>
                      </a:ext>
                    </a:extLst>
                  </a:tr>
                  <a:tr h="1883124">
                    <a:tc gridSpan="2">
                      <a:txBody>
                        <a:bodyPr/>
                        <a:lstStyle/>
                        <a:p>
                          <a:r>
                            <a:rPr lang="ru-RU" sz="1600" dirty="0">
                              <a:latin typeface="Times New Roman" pitchFamily="18" charset="0"/>
                              <a:cs typeface="Times New Roman" pitchFamily="18" charset="0"/>
                            </a:rPr>
                            <a:t>Найдите условие в тексте задачи для составления системы уравнений и составьте</a:t>
                          </a:r>
                          <a:r>
                            <a:rPr lang="ru-RU" sz="1600" baseline="0" dirty="0">
                              <a:latin typeface="Times New Roman" pitchFamily="18" charset="0"/>
                              <a:cs typeface="Times New Roman" pitchFamily="18" charset="0"/>
                            </a:rPr>
                            <a:t> ее:: </a:t>
                          </a:r>
                          <a:endParaRPr lang="ru-RU" sz="16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ru-RU" sz="20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600">
                              <a:effectLst/>
                              <a:latin typeface="Times New Roman"/>
                              <a:ea typeface="Calibri"/>
                              <a:cs typeface="Times New Roman"/>
                            </a:rPr>
                            <a:t>Зная, что на два вклада было внесено всего 12000 руб., получаем:</a:t>
                          </a:r>
                          <a:r>
                            <a:rPr lang="ru-RU" sz="1600" baseline="0">
                              <a:effectLst/>
                              <a:latin typeface="Times New Roman"/>
                              <a:ea typeface="Calibri"/>
                              <a:cs typeface="Times New Roman"/>
                            </a:rPr>
                            <a:t> </a:t>
                          </a:r>
                          <a:r>
                            <a:rPr lang="ru-RU" sz="1600">
                              <a:effectLst/>
                              <a:latin typeface="Times New Roman"/>
                              <a:ea typeface="Calibri"/>
                              <a:cs typeface="Times New Roman"/>
                            </a:rPr>
                            <a:t>х + у = 12000</a:t>
                          </a:r>
                          <a:endParaRPr lang="ru-RU" sz="14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600">
                              <a:effectLst/>
                              <a:latin typeface="Times New Roman"/>
                              <a:ea typeface="Calibri"/>
                              <a:cs typeface="Times New Roman"/>
                            </a:rPr>
                            <a:t>Зная, что внесенная сумма увеличилась на 1080 руб., получаем 0,08х + 0,1у = 1080. </a:t>
                          </a:r>
                          <a:endParaRPr lang="ru-RU" sz="14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  <a:p>
                          <a:r>
                            <a:rPr lang="ru-RU" sz="1600">
                              <a:effectLst/>
                              <a:latin typeface="Times New Roman"/>
                              <a:ea typeface="Calibri"/>
                            </a:rPr>
                            <a:t>Составим и решим систему уравнений: </a:t>
                          </a:r>
                          <a14:m>
                            <m:oMath xmlns:m="http://schemas.openxmlformats.org/officeDocument/2006/math">
                              <m:d>
                                <m:dPr>
                                  <m:begChr m:val="{"/>
                                  <m:endChr m:val=""/>
                                  <m:ctrlPr>
                                    <a:rPr lang="ru-RU" sz="1800" i="1" kern="1200" smtClean="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dPr>
                                <m:e>
                                  <m:eqArr>
                                    <m:eqArrPr>
                                      <m:ctrlPr>
                                        <a:rPr lang="ru-RU" sz="1800" i="1" kern="1200">
                                          <a:solidFill>
                                            <a:schemeClr val="dk1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+mn-ea"/>
                                          <a:cs typeface="+mn-cs"/>
                                        </a:rPr>
                                      </m:ctrlPr>
                                    </m:eqArrPr>
                                    <m:e>
                                      <m:r>
                                        <a:rPr lang="ru-RU" sz="1800" i="1" kern="1200">
                                          <a:solidFill>
                                            <a:schemeClr val="dk1"/>
                                          </a:solidFill>
                                          <a:effectLst/>
                                          <a:latin typeface="Cambria Math"/>
                                          <a:ea typeface="+mn-ea"/>
                                          <a:cs typeface="+mn-cs"/>
                                        </a:rPr>
                                        <m:t>х+у=12000</m:t>
                                      </m:r>
                                    </m:e>
                                    <m:e>
                                      <m:r>
                                        <a:rPr lang="ru-RU" sz="1800" i="1" kern="1200">
                                          <a:solidFill>
                                            <a:schemeClr val="dk1"/>
                                          </a:solidFill>
                                          <a:effectLst/>
                                          <a:latin typeface="Cambria Math"/>
                                          <a:ea typeface="+mn-ea"/>
                                          <a:cs typeface="+mn-cs"/>
                                        </a:rPr>
                                        <m:t>0,08х+0,1у=1080</m:t>
                                      </m:r>
                                    </m:e>
                                  </m:eqArr>
                                </m:e>
                              </m:d>
                            </m:oMath>
                          </a14:m>
                          <a:endParaRPr lang="ru-RU" sz="16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ru-RU" sz="20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="" xmlns:a16="http://schemas.microsoft.com/office/drawing/2014/main" val="10007"/>
                      </a:ext>
                    </a:extLst>
                  </a:tr>
                  <a:tr h="370840">
                    <a:tc gridSpan="2">
                      <a:txBody>
                        <a:bodyPr/>
                        <a:lstStyle/>
                        <a:p>
                          <a:r>
                            <a:rPr lang="ru-RU" sz="1600" dirty="0">
                              <a:latin typeface="Times New Roman" pitchFamily="18" charset="0"/>
                              <a:cs typeface="Times New Roman" pitchFamily="18" charset="0"/>
                            </a:rPr>
                            <a:t>Решите</a:t>
                          </a:r>
                          <a:r>
                            <a:rPr lang="ru-RU" sz="1600" baseline="0" dirty="0">
                              <a:latin typeface="Times New Roman" pitchFamily="18" charset="0"/>
                              <a:cs typeface="Times New Roman" pitchFamily="18" charset="0"/>
                            </a:rPr>
                            <a:t> систему уравнений</a:t>
                          </a:r>
                          <a:endParaRPr lang="ru-RU" sz="16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600" dirty="0">
                              <a:effectLst/>
                              <a:latin typeface="Times New Roman"/>
                              <a:ea typeface="Times New Roman"/>
                              <a:cs typeface="Times New Roman"/>
                            </a:rPr>
                            <a:t>х = 6000, у = 6000</a:t>
                          </a:r>
                          <a:endParaRPr lang="ru-RU" sz="14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extLst>
                      <a:ext uri="{0D108BD9-81ED-4DB2-BD59-A6C34878D82A}">
                        <a16:rowId xmlns="" xmlns:a16="http://schemas.microsoft.com/office/drawing/2014/main" val="10008"/>
                      </a:ext>
                    </a:extLst>
                  </a:tr>
                  <a:tr h="370840">
                    <a:tc gridSpan="2">
                      <a:txBody>
                        <a:bodyPr/>
                        <a:lstStyle/>
                        <a:p>
                          <a:r>
                            <a:rPr lang="ru-RU" sz="1600" dirty="0">
                              <a:latin typeface="Times New Roman" pitchFamily="18" charset="0"/>
                              <a:cs typeface="Times New Roman" pitchFamily="18" charset="0"/>
                            </a:rPr>
                            <a:t>Соотнесите решение</a:t>
                          </a:r>
                          <a:r>
                            <a:rPr lang="ru-RU" sz="1600" baseline="0" dirty="0">
                              <a:latin typeface="Times New Roman" pitchFamily="18" charset="0"/>
                              <a:cs typeface="Times New Roman" pitchFamily="18" charset="0"/>
                            </a:rPr>
                            <a:t> системы уравнений </a:t>
                          </a:r>
                          <a:r>
                            <a:rPr lang="ru-RU" sz="1600" dirty="0">
                              <a:latin typeface="Times New Roman" pitchFamily="18" charset="0"/>
                              <a:cs typeface="Times New Roman" pitchFamily="18" charset="0"/>
                            </a:rPr>
                            <a:t>с условием задачи</a:t>
                          </a:r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600" dirty="0">
                              <a:effectLst/>
                              <a:latin typeface="Times New Roman"/>
                              <a:ea typeface="Times New Roman"/>
                              <a:cs typeface="Times New Roman"/>
                            </a:rPr>
                            <a:t>Значит, на каждый вклад было внесено по 6000 руб.</a:t>
                          </a:r>
                          <a:endParaRPr lang="ru-RU" sz="14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extLst>
                      <a:ext uri="{0D108BD9-81ED-4DB2-BD59-A6C34878D82A}">
                        <a16:rowId xmlns="" xmlns:a16="http://schemas.microsoft.com/office/drawing/2014/main" val="10009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Объект 6"/>
              <p:cNvGraphicFramePr>
                <a:graphicFrameLocks noGrp="1"/>
              </p:cNvGraphicFramePr>
              <p:nvPr>
                <p:ph sz="quarter" idx="13"/>
                <p:extLst>
                  <p:ext uri="{D42A27DB-BD31-4B8C-83A1-F6EECF244321}">
                    <p14:modId xmlns:p14="http://schemas.microsoft.com/office/powerpoint/2010/main" val="141911611"/>
                  </p:ext>
                </p:extLst>
              </p:nvPr>
            </p:nvGraphicFramePr>
            <p:xfrm>
              <a:off x="323528" y="332656"/>
              <a:ext cx="8353428" cy="6245289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232248"/>
                    <a:gridCol w="2016224"/>
                    <a:gridCol w="2160240"/>
                    <a:gridCol w="1944716"/>
                  </a:tblGrid>
                  <a:tr h="365760">
                    <a:tc gridSpan="2">
                      <a:txBody>
                        <a:bodyPr/>
                        <a:lstStyle/>
                        <a:p>
                          <a:r>
                            <a:rPr lang="ru-RU" dirty="0" smtClean="0"/>
                            <a:t>Вопрос</a:t>
                          </a:r>
                          <a:endParaRPr lang="ru-RU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ru-RU" dirty="0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ru-RU" dirty="0" smtClean="0"/>
                            <a:t>Ответ</a:t>
                          </a:r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ru-RU" dirty="0"/>
                        </a:p>
                      </a:txBody>
                      <a:tcPr/>
                    </a:tc>
                  </a:tr>
                  <a:tr h="652272">
                    <a:tc gridSpan="2">
                      <a:txBody>
                        <a:bodyPr/>
                        <a:lstStyle/>
                        <a:p>
                          <a:r>
                            <a:rPr lang="ru-RU" sz="1600" dirty="0" smtClean="0">
                              <a:latin typeface="Times New Roman" pitchFamily="18" charset="0"/>
                              <a:cs typeface="Times New Roman" pitchFamily="18" charset="0"/>
                            </a:rPr>
                            <a:t>Прочитайте внимательно задачу и определите, что нужно обозначить за переменные</a:t>
                          </a:r>
                          <a:endParaRPr lang="ru-RU" sz="16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ru-RU" sz="18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600" dirty="0" smtClean="0">
                              <a:effectLst/>
                              <a:latin typeface="Times New Roman"/>
                              <a:ea typeface="Calibri"/>
                              <a:cs typeface="Times New Roman"/>
                            </a:rPr>
                            <a:t>Пусть клиент на 1 вклад внес х руб., на 2 вклад – у руб. </a:t>
                          </a:r>
                          <a:endParaRPr lang="ru-RU" sz="16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ru-RU" sz="18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</a:tr>
                  <a:tr h="579120">
                    <a:tc gridSpan="2">
                      <a:txBody>
                        <a:bodyPr/>
                        <a:lstStyle/>
                        <a:p>
                          <a:r>
                            <a:rPr lang="ru-RU" sz="1600" dirty="0" smtClean="0">
                              <a:latin typeface="Times New Roman" pitchFamily="18" charset="0"/>
                              <a:cs typeface="Times New Roman" pitchFamily="18" charset="0"/>
                            </a:rPr>
                            <a:t>Выразите другие величины через переменные</a:t>
                          </a:r>
                          <a:endParaRPr lang="ru-RU" sz="16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ru-RU" sz="18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ru-RU" sz="1600" dirty="0" smtClean="0">
                              <a:effectLst/>
                              <a:latin typeface="Times New Roman"/>
                              <a:ea typeface="Calibri"/>
                            </a:rPr>
                            <a:t>тогда годовой доход с 1 вклада – 0,08х руб., со 2 вклада – 0,1у руб.</a:t>
                          </a:r>
                          <a:endParaRPr lang="ru-RU" sz="1600" dirty="0" smtClean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ru-RU" sz="18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</a:tr>
                  <a:tr h="370840">
                    <a:tc gridSpan="2">
                      <a:txBody>
                        <a:bodyPr/>
                        <a:lstStyle/>
                        <a:p>
                          <a:r>
                            <a:rPr lang="ru-RU" sz="1600" dirty="0" smtClean="0">
                              <a:latin typeface="Times New Roman" pitchFamily="18" charset="0"/>
                              <a:cs typeface="Times New Roman" pitchFamily="18" charset="0"/>
                            </a:rPr>
                            <a:t>Заполните данными таблицу:</a:t>
                          </a:r>
                          <a:endParaRPr lang="ru-RU" sz="16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ru-RU" sz="18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 sz="16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 sz="16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</a:tr>
                  <a:tr h="560832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600" b="1" dirty="0">
                              <a:solidFill>
                                <a:srgbClr val="0033CC"/>
                              </a:solidFill>
                              <a:effectLst/>
                              <a:latin typeface="Times New Roman" pitchFamily="18" charset="0"/>
                              <a:ea typeface="Calibri"/>
                              <a:cs typeface="Times New Roman" pitchFamily="18" charset="0"/>
                            </a:rPr>
                            <a:t> </a:t>
                          </a: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600" b="1" dirty="0">
                              <a:solidFill>
                                <a:srgbClr val="0033CC"/>
                              </a:solidFill>
                              <a:effectLst/>
                              <a:latin typeface="Times New Roman" pitchFamily="18" charset="0"/>
                              <a:ea typeface="Calibri"/>
                              <a:cs typeface="Times New Roman" pitchFamily="18" charset="0"/>
                            </a:rPr>
                            <a:t>Первоначальная сумма (руб.)</a:t>
                          </a: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600" b="1" dirty="0">
                              <a:solidFill>
                                <a:srgbClr val="0033CC"/>
                              </a:solidFill>
                              <a:effectLst/>
                              <a:latin typeface="Times New Roman" pitchFamily="18" charset="0"/>
                              <a:ea typeface="Calibri"/>
                              <a:cs typeface="Times New Roman" pitchFamily="18" charset="0"/>
                            </a:rPr>
                            <a:t>Процент годового дохода</a:t>
                          </a: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600" b="1">
                              <a:solidFill>
                                <a:srgbClr val="0033CC"/>
                              </a:solidFill>
                              <a:effectLst/>
                              <a:latin typeface="Times New Roman" pitchFamily="18" charset="0"/>
                              <a:ea typeface="Calibri"/>
                              <a:cs typeface="Times New Roman" pitchFamily="18" charset="0"/>
                            </a:rPr>
                            <a:t>Годовой доход</a:t>
                          </a:r>
                        </a:p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600" b="1">
                              <a:solidFill>
                                <a:srgbClr val="0033CC"/>
                              </a:solidFill>
                              <a:effectLst/>
                              <a:latin typeface="Times New Roman" pitchFamily="18" charset="0"/>
                              <a:ea typeface="Calibri"/>
                              <a:cs typeface="Times New Roman" pitchFamily="18" charset="0"/>
                            </a:rPr>
                            <a:t>(руб.)</a:t>
                          </a:r>
                        </a:p>
                      </a:txBody>
                      <a:tcPr marL="68580" marR="68580" marT="0" marB="0"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600" b="1">
                              <a:solidFill>
                                <a:srgbClr val="0033CC"/>
                              </a:solidFill>
                              <a:effectLst/>
                              <a:latin typeface="Times New Roman" pitchFamily="18" charset="0"/>
                              <a:ea typeface="Calibri"/>
                              <a:cs typeface="Times New Roman" pitchFamily="18" charset="0"/>
                            </a:rPr>
                            <a:t>1 вклад</a:t>
                          </a: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600" b="1">
                              <a:solidFill>
                                <a:srgbClr val="0033CC"/>
                              </a:solidFill>
                              <a:effectLst/>
                              <a:latin typeface="Times New Roman" pitchFamily="18" charset="0"/>
                              <a:ea typeface="Calibri"/>
                              <a:cs typeface="Times New Roman" pitchFamily="18" charset="0"/>
                            </a:rPr>
                            <a:t>х</a:t>
                          </a: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600" b="1" dirty="0">
                              <a:solidFill>
                                <a:srgbClr val="0033CC"/>
                              </a:solidFill>
                              <a:effectLst/>
                              <a:latin typeface="Times New Roman" pitchFamily="18" charset="0"/>
                              <a:ea typeface="Calibri"/>
                              <a:cs typeface="Times New Roman" pitchFamily="18" charset="0"/>
                            </a:rPr>
                            <a:t>0,08</a:t>
                          </a: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600" b="1">
                              <a:solidFill>
                                <a:srgbClr val="0033CC"/>
                              </a:solidFill>
                              <a:effectLst/>
                              <a:latin typeface="Times New Roman" pitchFamily="18" charset="0"/>
                              <a:ea typeface="Calibri"/>
                              <a:cs typeface="Times New Roman" pitchFamily="18" charset="0"/>
                            </a:rPr>
                            <a:t>0,08х</a:t>
                          </a:r>
                        </a:p>
                      </a:txBody>
                      <a:tcPr marL="68580" marR="68580" marT="0" marB="0"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600" b="1">
                              <a:solidFill>
                                <a:srgbClr val="0033CC"/>
                              </a:solidFill>
                              <a:effectLst/>
                              <a:latin typeface="Times New Roman" pitchFamily="18" charset="0"/>
                              <a:ea typeface="Calibri"/>
                              <a:cs typeface="Times New Roman" pitchFamily="18" charset="0"/>
                            </a:rPr>
                            <a:t>2 вклад</a:t>
                          </a: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600" b="1">
                              <a:solidFill>
                                <a:srgbClr val="0033CC"/>
                              </a:solidFill>
                              <a:effectLst/>
                              <a:latin typeface="Times New Roman" pitchFamily="18" charset="0"/>
                              <a:ea typeface="Calibri"/>
                              <a:cs typeface="Times New Roman" pitchFamily="18" charset="0"/>
                            </a:rPr>
                            <a:t>у</a:t>
                          </a: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600" b="1" dirty="0">
                              <a:solidFill>
                                <a:srgbClr val="0033CC"/>
                              </a:solidFill>
                              <a:effectLst/>
                              <a:latin typeface="Times New Roman" pitchFamily="18" charset="0"/>
                              <a:ea typeface="Calibri"/>
                              <a:cs typeface="Times New Roman" pitchFamily="18" charset="0"/>
                            </a:rPr>
                            <a:t>0,1</a:t>
                          </a: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600" b="1" dirty="0">
                              <a:solidFill>
                                <a:srgbClr val="0033CC"/>
                              </a:solidFill>
                              <a:effectLst/>
                              <a:latin typeface="Times New Roman" pitchFamily="18" charset="0"/>
                              <a:ea typeface="Calibri"/>
                              <a:cs typeface="Times New Roman" pitchFamily="18" charset="0"/>
                            </a:rPr>
                            <a:t>0,1у</a:t>
                          </a:r>
                        </a:p>
                      </a:txBody>
                      <a:tcPr marL="68580" marR="68580" marT="0" marB="0"/>
                    </a:tc>
                  </a:tr>
                  <a:tr h="1969453">
                    <a:tc gridSpan="2">
                      <a:txBody>
                        <a:bodyPr/>
                        <a:lstStyle/>
                        <a:p>
                          <a:r>
                            <a:rPr lang="ru-RU" sz="1600" dirty="0" smtClean="0">
                              <a:latin typeface="Times New Roman" pitchFamily="18" charset="0"/>
                              <a:cs typeface="Times New Roman" pitchFamily="18" charset="0"/>
                            </a:rPr>
                            <a:t>Найдите условие в тексте задачи для составления системы уравнений и составьте</a:t>
                          </a:r>
                          <a:r>
                            <a:rPr lang="ru-RU" sz="1600" baseline="0" dirty="0" smtClean="0">
                              <a:latin typeface="Times New Roman" pitchFamily="18" charset="0"/>
                              <a:cs typeface="Times New Roman" pitchFamily="18" charset="0"/>
                            </a:rPr>
                            <a:t> ее:: </a:t>
                          </a:r>
                          <a:endParaRPr lang="ru-RU" sz="16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ru-RU" sz="20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103566" t="-167802" r="-149" b="-55108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ru-RU" sz="20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</a:tr>
                  <a:tr h="370840">
                    <a:tc gridSpan="2">
                      <a:txBody>
                        <a:bodyPr/>
                        <a:lstStyle/>
                        <a:p>
                          <a:r>
                            <a:rPr lang="ru-RU" sz="1600" dirty="0" smtClean="0">
                              <a:latin typeface="Times New Roman" pitchFamily="18" charset="0"/>
                              <a:cs typeface="Times New Roman" pitchFamily="18" charset="0"/>
                            </a:rPr>
                            <a:t>Решите</a:t>
                          </a:r>
                          <a:r>
                            <a:rPr lang="ru-RU" sz="1600" baseline="0" dirty="0" smtClean="0">
                              <a:latin typeface="Times New Roman" pitchFamily="18" charset="0"/>
                              <a:cs typeface="Times New Roman" pitchFamily="18" charset="0"/>
                            </a:rPr>
                            <a:t> систему уравнений</a:t>
                          </a:r>
                          <a:endParaRPr lang="ru-RU" sz="16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600" dirty="0" smtClean="0">
                              <a:effectLst/>
                              <a:latin typeface="Times New Roman"/>
                              <a:ea typeface="Times New Roman"/>
                              <a:cs typeface="Times New Roman"/>
                            </a:rPr>
                            <a:t>х = 6000, у = 6000</a:t>
                          </a:r>
                          <a:endParaRPr lang="ru-RU" sz="1400" dirty="0" smtClean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</a:tr>
                  <a:tr h="634492">
                    <a:tc gridSpan="2">
                      <a:txBody>
                        <a:bodyPr/>
                        <a:lstStyle/>
                        <a:p>
                          <a:r>
                            <a:rPr lang="ru-RU" sz="1600" dirty="0" smtClean="0">
                              <a:latin typeface="Times New Roman" pitchFamily="18" charset="0"/>
                              <a:cs typeface="Times New Roman" pitchFamily="18" charset="0"/>
                            </a:rPr>
                            <a:t>Соотнесите решение</a:t>
                          </a:r>
                          <a:r>
                            <a:rPr lang="ru-RU" sz="1600" baseline="0" dirty="0" smtClean="0">
                              <a:latin typeface="Times New Roman" pitchFamily="18" charset="0"/>
                              <a:cs typeface="Times New Roman" pitchFamily="18" charset="0"/>
                            </a:rPr>
                            <a:t> системы уравнений </a:t>
                          </a:r>
                          <a:r>
                            <a:rPr lang="ru-RU" sz="1600" dirty="0" smtClean="0">
                              <a:latin typeface="Times New Roman" pitchFamily="18" charset="0"/>
                              <a:cs typeface="Times New Roman" pitchFamily="18" charset="0"/>
                            </a:rPr>
                            <a:t>с условием задачи</a:t>
                          </a:r>
                          <a:endParaRPr lang="ru-RU" sz="16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600" dirty="0" smtClean="0">
                              <a:effectLst/>
                              <a:latin typeface="Times New Roman"/>
                              <a:ea typeface="Times New Roman"/>
                              <a:cs typeface="Times New Roman"/>
                            </a:rPr>
                            <a:t>Значит, на каждый вклад было внесено по 6000 руб.</a:t>
                          </a:r>
                          <a:endParaRPr lang="ru-RU" sz="1400" dirty="0" smtClean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4218320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692696"/>
            <a:ext cx="7416824" cy="4896544"/>
          </a:xfrm>
        </p:spPr>
        <p:txBody>
          <a:bodyPr/>
          <a:lstStyle/>
          <a:p>
            <a:pPr marL="0" indent="0">
              <a:buNone/>
            </a:pPr>
            <a:r>
              <a:rPr lang="ru-RU" sz="3600" dirty="0">
                <a:solidFill>
                  <a:srgbClr val="6600CC"/>
                </a:solidFill>
                <a:effectLst/>
              </a:rPr>
              <a:t>«Скажи мне – и я забуду. </a:t>
            </a:r>
            <a:br>
              <a:rPr lang="ru-RU" sz="3600" dirty="0">
                <a:solidFill>
                  <a:srgbClr val="6600CC"/>
                </a:solidFill>
                <a:effectLst/>
              </a:rPr>
            </a:br>
            <a:r>
              <a:rPr lang="ru-RU" sz="3600" dirty="0">
                <a:solidFill>
                  <a:srgbClr val="6600CC"/>
                </a:solidFill>
                <a:effectLst/>
              </a:rPr>
              <a:t>Покажи мне – и я запомню. </a:t>
            </a:r>
            <a:br>
              <a:rPr lang="ru-RU" sz="3600" dirty="0">
                <a:solidFill>
                  <a:srgbClr val="6600CC"/>
                </a:solidFill>
                <a:effectLst/>
              </a:rPr>
            </a:br>
            <a:r>
              <a:rPr lang="ru-RU" sz="3600" dirty="0">
                <a:solidFill>
                  <a:srgbClr val="6600CC"/>
                </a:solidFill>
                <a:effectLst/>
              </a:rPr>
              <a:t>Дай мне действовать самому – и я научусь»</a:t>
            </a:r>
            <a:br>
              <a:rPr lang="ru-RU" sz="3600" dirty="0">
                <a:solidFill>
                  <a:srgbClr val="6600CC"/>
                </a:solidFill>
                <a:effectLst/>
              </a:rPr>
            </a:br>
            <a:r>
              <a:rPr lang="ru-RU" sz="3600" dirty="0">
                <a:solidFill>
                  <a:srgbClr val="6600CC"/>
                </a:solidFill>
                <a:effectLst/>
              </a:rPr>
              <a:t/>
            </a:r>
            <a:br>
              <a:rPr lang="ru-RU" sz="3600" dirty="0">
                <a:solidFill>
                  <a:srgbClr val="6600CC"/>
                </a:solidFill>
                <a:effectLst/>
              </a:rPr>
            </a:br>
            <a:r>
              <a:rPr lang="ru-RU" sz="3600" dirty="0">
                <a:solidFill>
                  <a:srgbClr val="6600CC"/>
                </a:solidFill>
                <a:effectLst/>
              </a:rPr>
              <a:t>Конфуций</a:t>
            </a:r>
            <a:endParaRPr lang="ru-RU" sz="3600" dirty="0">
              <a:solidFill>
                <a:srgbClr val="66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106424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332656"/>
            <a:ext cx="8640959" cy="64807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200" dirty="0">
                <a:solidFill>
                  <a:srgbClr val="0000FF"/>
                </a:solidFill>
              </a:rPr>
              <a:t>Задание жизненной ситуации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1268760"/>
            <a:ext cx="7848872" cy="2448272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sz="2400" b="1" i="1" dirty="0">
                <a:solidFill>
                  <a:srgbClr val="0000FF"/>
                </a:solidFill>
              </a:rPr>
              <a:t>«Семейное путешествие»</a:t>
            </a:r>
            <a:endParaRPr lang="ru-RU" sz="2400" b="1" i="1" dirty="0">
              <a:solidFill>
                <a:srgbClr val="7030A0"/>
              </a:solidFill>
            </a:endParaRPr>
          </a:p>
          <a:p>
            <a:pPr marL="0" indent="0" algn="just">
              <a:buNone/>
            </a:pPr>
            <a:r>
              <a:rPr lang="ru-RU" sz="2400" b="1" dirty="0">
                <a:solidFill>
                  <a:srgbClr val="7030A0"/>
                </a:solidFill>
              </a:rPr>
              <a:t>Семья Асановых в четверг вылетела из города Ош в город Бишкек на самолете компании «</a:t>
            </a:r>
            <a:r>
              <a:rPr lang="en-US" sz="2400" b="1" dirty="0">
                <a:solidFill>
                  <a:srgbClr val="7030A0"/>
                </a:solidFill>
              </a:rPr>
              <a:t>TEZ JET</a:t>
            </a:r>
            <a:r>
              <a:rPr lang="ru-RU" sz="2400" b="1" dirty="0">
                <a:solidFill>
                  <a:srgbClr val="7030A0"/>
                </a:solidFill>
              </a:rPr>
              <a:t>».  В семье – папа, мама, сын – ученик 4 класса </a:t>
            </a:r>
            <a:r>
              <a:rPr lang="ru-RU" sz="2400" b="1" dirty="0" err="1">
                <a:solidFill>
                  <a:srgbClr val="7030A0"/>
                </a:solidFill>
              </a:rPr>
              <a:t>Самат</a:t>
            </a:r>
            <a:r>
              <a:rPr lang="ru-RU" sz="2400" b="1" dirty="0">
                <a:solidFill>
                  <a:srgbClr val="7030A0"/>
                </a:solidFill>
              </a:rPr>
              <a:t>, дочь </a:t>
            </a:r>
            <a:r>
              <a:rPr lang="ru-RU" sz="2400" b="1" dirty="0" err="1">
                <a:solidFill>
                  <a:srgbClr val="7030A0"/>
                </a:solidFill>
              </a:rPr>
              <a:t>Алия</a:t>
            </a:r>
            <a:r>
              <a:rPr lang="ru-RU" sz="2400" b="1" dirty="0">
                <a:solidFill>
                  <a:srgbClr val="7030A0"/>
                </a:solidFill>
              </a:rPr>
              <a:t> - 6 месяцев, и бабушка</a:t>
            </a:r>
            <a:r>
              <a:rPr lang="ru-RU" sz="2800" b="1" dirty="0">
                <a:solidFill>
                  <a:srgbClr val="7030A0"/>
                </a:solidFill>
              </a:rPr>
              <a:t>. </a:t>
            </a:r>
          </a:p>
          <a:p>
            <a:pPr marL="0" indent="0">
              <a:buNone/>
            </a:pPr>
            <a:endParaRPr lang="ru-RU" sz="2800" dirty="0"/>
          </a:p>
        </p:txBody>
      </p:sp>
      <p:pic>
        <p:nvPicPr>
          <p:cNvPr id="4" name="Рисунок 3" descr="Картинки самолетов для детей (27 ФОТО) | Travel rewards credit cards,  Travel clipart, Travel rewards"/>
          <p:cNvPicPr/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1619672" y="4509120"/>
            <a:ext cx="2638425" cy="1371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Рисунок 4" descr="Сообщество иллюстраторов | Иллюстрация Семья путешественников."/>
          <p:cNvPicPr/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306888" y="3861048"/>
            <a:ext cx="2179955" cy="236283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90050214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404664"/>
            <a:ext cx="4038600" cy="5721499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b="1" dirty="0"/>
              <a:t>Вопрос 1 </a:t>
            </a:r>
            <a:endParaRPr lang="ru-RU" dirty="0"/>
          </a:p>
          <a:p>
            <a:pPr marL="0" indent="0" algn="just">
              <a:buNone/>
            </a:pPr>
            <a:r>
              <a:rPr lang="ru-RU" dirty="0">
                <a:solidFill>
                  <a:srgbClr val="0070C0"/>
                </a:solidFill>
              </a:rPr>
              <a:t>           </a:t>
            </a:r>
            <a:r>
              <a:rPr lang="ru-RU" b="1" dirty="0">
                <a:solidFill>
                  <a:srgbClr val="7030A0"/>
                </a:solidFill>
              </a:rPr>
              <a:t>Сколько денег семья Асановых потратит на билеты в город Бишкек, если цена билета 2650 сомов, бабушка на пенсии и ей полагается скидка на 20%, у  </a:t>
            </a:r>
            <a:r>
              <a:rPr lang="ru-RU" b="1" dirty="0" err="1">
                <a:solidFill>
                  <a:srgbClr val="7030A0"/>
                </a:solidFill>
              </a:rPr>
              <a:t>Алии</a:t>
            </a:r>
            <a:r>
              <a:rPr lang="ru-RU" b="1" dirty="0">
                <a:solidFill>
                  <a:srgbClr val="7030A0"/>
                </a:solidFill>
              </a:rPr>
              <a:t> пока бесплатный билет без места, так как она будет сидеть вместе с мамой,  у </a:t>
            </a:r>
            <a:r>
              <a:rPr lang="ru-RU" b="1" dirty="0" err="1">
                <a:solidFill>
                  <a:srgbClr val="7030A0"/>
                </a:solidFill>
              </a:rPr>
              <a:t>Самата</a:t>
            </a:r>
            <a:r>
              <a:rPr lang="ru-RU" b="1" dirty="0">
                <a:solidFill>
                  <a:srgbClr val="7030A0"/>
                </a:solidFill>
              </a:rPr>
              <a:t> билет со скидкой 30%, так ка он летит детским билетом?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476672"/>
            <a:ext cx="4038600" cy="5649491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2000" b="1" dirty="0"/>
              <a:t>Ответ</a:t>
            </a:r>
            <a:r>
              <a:rPr lang="ru-RU" sz="2000" dirty="0"/>
              <a:t> (развернутый с полным описание решения):</a:t>
            </a:r>
          </a:p>
          <a:p>
            <a:pPr marL="514350" indent="-514350">
              <a:buAutoNum type="arabicParenR"/>
            </a:pPr>
            <a:r>
              <a:rPr lang="ru-RU" sz="2400" dirty="0"/>
              <a:t>2650∙2 = 5300 (сомов) билеты отца и матери</a:t>
            </a:r>
          </a:p>
          <a:p>
            <a:pPr marL="457200" indent="-457200">
              <a:buAutoNum type="arabicParenR"/>
            </a:pPr>
            <a:r>
              <a:rPr lang="ru-RU" sz="2400" dirty="0"/>
              <a:t>2650 ∙0,8 = 2120(сомов) – билет для бабушки</a:t>
            </a:r>
          </a:p>
          <a:p>
            <a:pPr marL="457200" indent="-457200">
              <a:buAutoNum type="arabicParenR"/>
            </a:pPr>
            <a:r>
              <a:rPr lang="ru-RU" sz="2400" dirty="0"/>
              <a:t>2650 ∙0,7 = 1855(сомов) – билет для </a:t>
            </a:r>
            <a:r>
              <a:rPr lang="ru-RU" sz="2400" dirty="0" err="1"/>
              <a:t>Самата</a:t>
            </a:r>
            <a:endParaRPr lang="ru-RU" sz="2400" dirty="0"/>
          </a:p>
          <a:p>
            <a:pPr marL="457200" indent="-457200">
              <a:buAutoNum type="arabicParenR"/>
            </a:pPr>
            <a:r>
              <a:rPr lang="ru-RU" sz="2400" dirty="0"/>
              <a:t>5300 + 2120 + 1855 =  9275(сомов) – на все билеты</a:t>
            </a:r>
          </a:p>
          <a:p>
            <a:pPr marL="0" indent="0">
              <a:buNone/>
            </a:pPr>
            <a:r>
              <a:rPr lang="ru-RU" sz="2400" b="1" dirty="0"/>
              <a:t>Ответ</a:t>
            </a:r>
            <a:r>
              <a:rPr lang="ru-RU" sz="2400" dirty="0"/>
              <a:t>: 9275 сомов</a:t>
            </a:r>
          </a:p>
        </p:txBody>
      </p:sp>
    </p:spTree>
    <p:extLst>
      <p:ext uri="{BB962C8B-B14F-4D97-AF65-F5344CB8AC3E}">
        <p14:creationId xmlns:p14="http://schemas.microsoft.com/office/powerpoint/2010/main" val="3313300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576064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3200" b="1" dirty="0">
                <a:solidFill>
                  <a:srgbClr val="0000FF"/>
                </a:solidFill>
              </a:rPr>
              <a:t>Характеристика вопроса 1</a:t>
            </a:r>
            <a:endParaRPr lang="ru-RU" sz="3200" dirty="0">
              <a:solidFill>
                <a:srgbClr val="0000FF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04837272"/>
              </p:ext>
            </p:extLst>
          </p:nvPr>
        </p:nvGraphicFramePr>
        <p:xfrm>
          <a:off x="467544" y="861707"/>
          <a:ext cx="8229600" cy="54347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2433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20526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617226">
                <a:tc>
                  <a:txBody>
                    <a:bodyPr/>
                    <a:lstStyle/>
                    <a:p>
                      <a:r>
                        <a:rPr lang="ru-RU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Область математического содержания</a:t>
                      </a:r>
                      <a:endParaRPr lang="ru-RU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0" dirty="0">
                          <a:solidFill>
                            <a:schemeClr val="tx1"/>
                          </a:solidFill>
                        </a:rPr>
                        <a:t>неопределенность и данные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52700">
                <a:tc>
                  <a:txBody>
                    <a:bodyPr/>
                    <a:lstStyle/>
                    <a:p>
                      <a:r>
                        <a:rPr lang="ru-RU" sz="16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Контекст</a:t>
                      </a:r>
                      <a:endParaRPr lang="ru-RU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Личная жизнь</a:t>
                      </a:r>
                      <a:endParaRPr lang="ru-RU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17226">
                <a:tc>
                  <a:txBody>
                    <a:bodyPr/>
                    <a:lstStyle/>
                    <a:p>
                      <a:r>
                        <a:rPr lang="ru-RU" sz="16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Мыслительная деятельность</a:t>
                      </a:r>
                      <a:endParaRPr lang="ru-RU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Рассуждение</a:t>
                      </a:r>
                      <a:endParaRPr lang="ru-RU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26983">
                <a:tc>
                  <a:txBody>
                    <a:bodyPr/>
                    <a:lstStyle/>
                    <a:p>
                      <a:r>
                        <a:rPr lang="ru-RU" sz="16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Описание задания </a:t>
                      </a:r>
                      <a:endParaRPr lang="ru-RU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сравнение величин, умножение нескольких величин</a:t>
                      </a:r>
                      <a:endParaRPr lang="ru-RU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52700">
                <a:tc>
                  <a:txBody>
                    <a:bodyPr/>
                    <a:lstStyle/>
                    <a:p>
                      <a:r>
                        <a:rPr lang="ru-RU" sz="16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Уровень сложности </a:t>
                      </a:r>
                      <a:endParaRPr lang="ru-RU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52700">
                <a:tc>
                  <a:txBody>
                    <a:bodyPr/>
                    <a:lstStyle/>
                    <a:p>
                      <a:r>
                        <a:rPr lang="ru-RU" sz="16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Формат ответа</a:t>
                      </a:r>
                      <a:endParaRPr lang="ru-RU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развернутый</a:t>
                      </a:r>
                      <a:endParaRPr lang="ru-RU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1302959">
                <a:tc>
                  <a:txBody>
                    <a:bodyPr/>
                    <a:lstStyle/>
                    <a:p>
                      <a:r>
                        <a:rPr lang="ru-RU" sz="16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Критерий оценивания: </a:t>
                      </a:r>
                    </a:p>
                    <a:p>
                      <a:r>
                        <a:rPr lang="ru-RU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Ответ полный  - 2 балла</a:t>
                      </a:r>
                      <a:endParaRPr lang="ru-RU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если считать, что мама и папа летели билетами по цене 2650 сомов, бабушка с 20 % скидкой по цене 2120 сомов, </a:t>
                      </a:r>
                      <a:r>
                        <a:rPr lang="ru-RU" sz="16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Алия</a:t>
                      </a:r>
                      <a:r>
                        <a:rPr lang="ru-RU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летела бесплатно, </a:t>
                      </a:r>
                      <a:r>
                        <a:rPr lang="ru-RU" sz="16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Самат</a:t>
                      </a:r>
                      <a:r>
                        <a:rPr lang="ru-RU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с 30 % скидкой по цене 1855 сомов, то общая стоимость перелета в город Бишкек для всей семьи обошлась 9275 сомов</a:t>
                      </a:r>
                      <a:endParaRPr lang="ru-RU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84416">
                <a:tc>
                  <a:txBody>
                    <a:bodyPr/>
                    <a:lstStyle/>
                    <a:p>
                      <a:r>
                        <a:rPr lang="ru-RU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Ответ частичный  - 1 балл</a:t>
                      </a:r>
                      <a:endParaRPr lang="ru-RU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9275 сомов </a:t>
                      </a:r>
                      <a:endParaRPr lang="ru-RU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80325">
                <a:tc>
                  <a:txBody>
                    <a:bodyPr/>
                    <a:lstStyle/>
                    <a:p>
                      <a:r>
                        <a:rPr lang="ru-RU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Ответ не верный – 0 баллов</a:t>
                      </a:r>
                      <a:endParaRPr lang="ru-RU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если приведены другие варианты решения </a:t>
                      </a:r>
                      <a:endParaRPr lang="ru-RU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5767752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404664"/>
            <a:ext cx="4038600" cy="5721499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b="1" dirty="0"/>
              <a:t>Вопрос 2 </a:t>
            </a:r>
            <a:endParaRPr lang="ru-RU" dirty="0"/>
          </a:p>
          <a:p>
            <a:pPr marL="0" indent="0" algn="just">
              <a:buNone/>
            </a:pPr>
            <a:r>
              <a:rPr lang="ru-RU" b="1" dirty="0">
                <a:solidFill>
                  <a:srgbClr val="7030A0"/>
                </a:solidFill>
              </a:rPr>
              <a:t>              Возвращаясь обратно семья Асановых купила билеты на авиаперелет у другой компании. Все кроме </a:t>
            </a:r>
            <a:r>
              <a:rPr lang="ru-RU" b="1" dirty="0" err="1">
                <a:solidFill>
                  <a:srgbClr val="7030A0"/>
                </a:solidFill>
              </a:rPr>
              <a:t>Алии</a:t>
            </a:r>
            <a:r>
              <a:rPr lang="ru-RU" b="1" dirty="0">
                <a:solidFill>
                  <a:srgbClr val="7030A0"/>
                </a:solidFill>
              </a:rPr>
              <a:t> и </a:t>
            </a:r>
            <a:r>
              <a:rPr lang="ru-RU" b="1" dirty="0" err="1">
                <a:solidFill>
                  <a:srgbClr val="7030A0"/>
                </a:solidFill>
              </a:rPr>
              <a:t>Самата</a:t>
            </a:r>
            <a:r>
              <a:rPr lang="ru-RU" b="1" dirty="0">
                <a:solidFill>
                  <a:srgbClr val="7030A0"/>
                </a:solidFill>
              </a:rPr>
              <a:t> прилетели в город Ош по полноценному билету, стоимость которого была равна 3150 сомов, </a:t>
            </a:r>
            <a:r>
              <a:rPr lang="ru-RU" b="1" dirty="0" err="1">
                <a:solidFill>
                  <a:srgbClr val="7030A0"/>
                </a:solidFill>
              </a:rPr>
              <a:t>Самат</a:t>
            </a:r>
            <a:r>
              <a:rPr lang="ru-RU" b="1" dirty="0">
                <a:solidFill>
                  <a:srgbClr val="7030A0"/>
                </a:solidFill>
              </a:rPr>
              <a:t> же прилетел детским авиабилетом за 2250 сомов, а </a:t>
            </a:r>
            <a:r>
              <a:rPr lang="ru-RU" b="1" dirty="0" err="1">
                <a:solidFill>
                  <a:srgbClr val="7030A0"/>
                </a:solidFill>
              </a:rPr>
              <a:t>Алия</a:t>
            </a:r>
            <a:r>
              <a:rPr lang="ru-RU" b="1" dirty="0">
                <a:solidFill>
                  <a:srgbClr val="7030A0"/>
                </a:solidFill>
              </a:rPr>
              <a:t> получила свой билет без места. На сколько дороже обошлась поездка обратно из города Бишкек в город Ош?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476672"/>
            <a:ext cx="4038600" cy="5649491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sz="2600" b="1" dirty="0"/>
              <a:t>Ответ</a:t>
            </a:r>
            <a:r>
              <a:rPr lang="ru-RU" sz="2600" dirty="0"/>
              <a:t> </a:t>
            </a:r>
            <a:r>
              <a:rPr lang="ru-RU" dirty="0"/>
              <a:t>(развернутый с полным описанием решения)</a:t>
            </a:r>
          </a:p>
          <a:p>
            <a:pPr marL="0" indent="0">
              <a:buNone/>
            </a:pPr>
            <a:endParaRPr lang="ru-RU" sz="2600" dirty="0"/>
          </a:p>
          <a:p>
            <a:pPr marL="514350" indent="-514350">
              <a:buAutoNum type="arabicParenR"/>
            </a:pPr>
            <a:r>
              <a:rPr lang="ru-RU" sz="2600" dirty="0"/>
              <a:t>3150∙3 = 9450 (омов) – три взрослых билета</a:t>
            </a:r>
          </a:p>
          <a:p>
            <a:pPr marL="514350" indent="-514350">
              <a:buAutoNum type="arabicParenR"/>
            </a:pPr>
            <a:r>
              <a:rPr lang="ru-RU" sz="2600" dirty="0"/>
              <a:t>9450 + 2250 = 11700 (сомов) – все билеты</a:t>
            </a:r>
          </a:p>
          <a:p>
            <a:pPr marL="514350" indent="-514350">
              <a:buAutoNum type="arabicParenR"/>
            </a:pPr>
            <a:r>
              <a:rPr lang="ru-RU" sz="2600" dirty="0"/>
              <a:t>11700 – 9275 = 2425 (сомов) – дороже на обратный путь</a:t>
            </a:r>
          </a:p>
          <a:p>
            <a:pPr marL="514350" indent="-514350">
              <a:buAutoNum type="arabicParenR"/>
            </a:pPr>
            <a:endParaRPr lang="ru-RU" sz="2600" dirty="0"/>
          </a:p>
          <a:p>
            <a:pPr marL="0" indent="0">
              <a:buNone/>
            </a:pPr>
            <a:endParaRPr lang="ru-RU" sz="2600" b="1" dirty="0"/>
          </a:p>
          <a:p>
            <a:pPr marL="0" indent="0">
              <a:buNone/>
            </a:pPr>
            <a:r>
              <a:rPr lang="ru-RU" sz="2600" b="1" dirty="0"/>
              <a:t>Ответ:</a:t>
            </a:r>
            <a:r>
              <a:rPr lang="ru-RU" sz="2600" dirty="0"/>
              <a:t> дороже на 2452 сомов</a:t>
            </a:r>
          </a:p>
          <a:p>
            <a:pPr marL="514350" indent="-514350">
              <a:buAutoNum type="arabicParenR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83958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64807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200" b="1" dirty="0">
                <a:solidFill>
                  <a:srgbClr val="0000FF"/>
                </a:solidFill>
              </a:rPr>
              <a:t>Характеристика вопроса 2</a:t>
            </a:r>
            <a:endParaRPr lang="ru-RU" sz="3200" dirty="0">
              <a:solidFill>
                <a:srgbClr val="0000FF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46078830"/>
              </p:ext>
            </p:extLst>
          </p:nvPr>
        </p:nvGraphicFramePr>
        <p:xfrm>
          <a:off x="467544" y="874609"/>
          <a:ext cx="8229600" cy="53564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0668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12291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496064">
                <a:tc>
                  <a:txBody>
                    <a:bodyPr/>
                    <a:lstStyle/>
                    <a:p>
                      <a:r>
                        <a:rPr lang="ru-RU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Область математического содержания</a:t>
                      </a:r>
                      <a:endParaRPr lang="ru-RU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Неопределенность и данные</a:t>
                      </a:r>
                      <a:endParaRPr lang="ru-RU" sz="16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Контекст</a:t>
                      </a:r>
                      <a:endParaRPr lang="ru-RU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Личная жизнь</a:t>
                      </a:r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Мыслительная деятельность</a:t>
                      </a:r>
                      <a:endParaRPr lang="ru-RU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Рассуждение</a:t>
                      </a:r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Описание задания </a:t>
                      </a:r>
                      <a:endParaRPr lang="ru-RU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умение выполнять вычислительные операции с величинами, числами, выполнять сравнение величин, предположить результат</a:t>
                      </a:r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Уровень сложности </a:t>
                      </a:r>
                      <a:endParaRPr lang="ru-RU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Формат ответа</a:t>
                      </a:r>
                      <a:endParaRPr lang="ru-RU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развернутый ответ</a:t>
                      </a:r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1047874">
                <a:tc>
                  <a:txBody>
                    <a:bodyPr/>
                    <a:lstStyle/>
                    <a:p>
                      <a:r>
                        <a:rPr lang="ru-RU" sz="16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Критерий оценивания:</a:t>
                      </a:r>
                      <a:endParaRPr lang="ru-RU" sz="1600" b="1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ru-RU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Ответ полный  - 2 балла</a:t>
                      </a:r>
                      <a:endParaRPr lang="ru-RU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Обратные билеты были куплены по цене 3150 для троих взрослых членов семьи, </a:t>
                      </a:r>
                      <a:r>
                        <a:rPr lang="ru-RU" sz="16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Алия</a:t>
                      </a:r>
                      <a:r>
                        <a:rPr lang="ru-RU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летела бесплатно, </a:t>
                      </a:r>
                      <a:r>
                        <a:rPr lang="ru-RU" sz="16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Самату</a:t>
                      </a:r>
                      <a:r>
                        <a:rPr lang="ru-RU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купили детский билет по цене 2250 сомов. Итого семья потратила на обратный перелет из города Бишкек в город Ош 11700 сомов. Это дороже на 2425 сомов </a:t>
                      </a:r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3736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Ответ частичный – 1 балл </a:t>
                      </a:r>
                      <a:endParaRPr lang="ru-RU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59640">
                <a:tc>
                  <a:txBody>
                    <a:bodyPr/>
                    <a:lstStyle/>
                    <a:p>
                      <a:r>
                        <a:rPr lang="ru-RU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Ответ не верный  - 0 баллов </a:t>
                      </a:r>
                      <a:endParaRPr lang="ru-RU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если приведены другие варианты решения </a:t>
                      </a:r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74382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548680"/>
            <a:ext cx="4038600" cy="557748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/>
              <a:t>Вопрос 3</a:t>
            </a:r>
            <a:endParaRPr lang="ru-RU" dirty="0"/>
          </a:p>
          <a:p>
            <a:pPr marL="0" indent="0" algn="just">
              <a:buNone/>
            </a:pPr>
            <a:r>
              <a:rPr lang="ru-RU" sz="2400" dirty="0"/>
              <a:t>       </a:t>
            </a:r>
            <a:r>
              <a:rPr lang="ru-RU" sz="2400" b="1" dirty="0">
                <a:solidFill>
                  <a:srgbClr val="7030A0"/>
                </a:solidFill>
              </a:rPr>
              <a:t>Хватило ли семье Асановых суммы 20 тысяч сомов, запланированная для совершения авиаперелетов Ош- Бишкек и обратно Бишкек – Ош?  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548680"/>
            <a:ext cx="4038600" cy="557748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b="1" dirty="0"/>
              <a:t>Ответ</a:t>
            </a:r>
            <a:r>
              <a:rPr lang="ru-RU" dirty="0"/>
              <a:t> </a:t>
            </a:r>
            <a:r>
              <a:rPr lang="ru-RU" sz="2400" dirty="0"/>
              <a:t>(</a:t>
            </a:r>
            <a:r>
              <a:rPr lang="ru-RU" sz="2000" dirty="0"/>
              <a:t>развернутый с полным описание решения):</a:t>
            </a:r>
          </a:p>
          <a:p>
            <a:pPr marL="0" indent="0">
              <a:buNone/>
            </a:pPr>
            <a:endParaRPr lang="ru-RU" sz="2000" dirty="0"/>
          </a:p>
          <a:p>
            <a:pPr marL="514350" indent="-514350">
              <a:buAutoNum type="arabicParenR"/>
            </a:pPr>
            <a:r>
              <a:rPr lang="ru-RU" sz="2400" dirty="0"/>
              <a:t>9275 + 11700 = 20975 (сомов) потраченная сумма</a:t>
            </a:r>
          </a:p>
          <a:p>
            <a:pPr marL="514350" indent="-514350">
              <a:buAutoNum type="arabicParenR"/>
            </a:pPr>
            <a:r>
              <a:rPr lang="ru-RU" sz="2400" dirty="0"/>
              <a:t>20975 </a:t>
            </a:r>
            <a:r>
              <a:rPr lang="en-US" sz="2400" dirty="0"/>
              <a:t>&lt;</a:t>
            </a:r>
            <a:r>
              <a:rPr lang="ru-RU" sz="2400" dirty="0"/>
              <a:t> 20000, значит не хватит запланированной суммы</a:t>
            </a:r>
          </a:p>
          <a:p>
            <a:pPr marL="0" indent="0">
              <a:buNone/>
            </a:pPr>
            <a:endParaRPr lang="ru-RU" sz="2400" b="1" dirty="0"/>
          </a:p>
          <a:p>
            <a:pPr marL="0" indent="0">
              <a:buNone/>
            </a:pPr>
            <a:r>
              <a:rPr lang="ru-RU" sz="2400" b="1" dirty="0"/>
              <a:t>Ответ</a:t>
            </a:r>
            <a:r>
              <a:rPr lang="ru-RU" sz="2400" dirty="0"/>
              <a:t>: не хватит</a:t>
            </a:r>
          </a:p>
        </p:txBody>
      </p:sp>
    </p:spTree>
    <p:extLst>
      <p:ext uri="{BB962C8B-B14F-4D97-AF65-F5344CB8AC3E}">
        <p14:creationId xmlns:p14="http://schemas.microsoft.com/office/powerpoint/2010/main" val="2503844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63408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200" b="1" dirty="0">
                <a:solidFill>
                  <a:srgbClr val="0000FF"/>
                </a:solidFill>
              </a:rPr>
              <a:t>Характеристика вопроса 3</a:t>
            </a:r>
            <a:endParaRPr lang="ru-RU" sz="3200" dirty="0">
              <a:solidFill>
                <a:srgbClr val="0000FF"/>
              </a:solidFill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75004285"/>
              </p:ext>
            </p:extLst>
          </p:nvPr>
        </p:nvGraphicFramePr>
        <p:xfrm>
          <a:off x="467544" y="980728"/>
          <a:ext cx="8229600" cy="550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0668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12291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Область математического содержания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неопределенность и данные</a:t>
                      </a:r>
                    </a:p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Контекст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Личная жизнь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Мыслительная деятельность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анализирование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Описание задания 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умение выполнять вычислительные операции с величинами, числами, выполнять сравнение и округление величин, предположить результат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Уровень сложности 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Формат ответа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Развернутый ответ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Критерий оценивания: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Ответ полный  - 2 балла</a:t>
                      </a:r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Нет, так как общая сумма составила 20975 сомов и превысила 20000 сомов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Ответ частичный – 1 балл </a:t>
                      </a:r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нет (без пояснений) 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Ответ не верный  - 0 баллов </a:t>
                      </a:r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если приведены другие варианты решения 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86933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404664"/>
            <a:ext cx="6912768" cy="792088"/>
          </a:xfrm>
        </p:spPr>
        <p:txBody>
          <a:bodyPr/>
          <a:lstStyle/>
          <a:p>
            <a:pPr marL="0" indent="0" algn="ctr">
              <a:buNone/>
            </a:pPr>
            <a:r>
              <a:rPr lang="ru-RU" sz="3200" dirty="0">
                <a:solidFill>
                  <a:srgbClr val="0000FF"/>
                </a:solidFill>
              </a:rPr>
              <a:t>Математическая грамотность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412776"/>
            <a:ext cx="8424936" cy="5040560"/>
          </a:xfrm>
        </p:spPr>
        <p:txBody>
          <a:bodyPr>
            <a:normAutofit/>
          </a:bodyPr>
          <a:lstStyle/>
          <a:p>
            <a:pPr marL="45720" indent="0" algn="just">
              <a:buNone/>
            </a:pPr>
            <a:r>
              <a:rPr lang="ru-RU" dirty="0">
                <a:solidFill>
                  <a:srgbClr val="7030A0"/>
                </a:solidFill>
              </a:rPr>
              <a:t>Математическая грамотность – это способность индивидуума проводить математические рассуждения и формулировать, применять, интерпретировать математику для решения проблем в разнообразных контекстах реального мира</a:t>
            </a:r>
          </a:p>
          <a:p>
            <a:endParaRPr lang="ru-RU" dirty="0">
              <a:solidFill>
                <a:srgbClr val="7030A0"/>
              </a:solidFill>
            </a:endParaRPr>
          </a:p>
          <a:p>
            <a:pPr marL="45720" indent="0">
              <a:buNone/>
            </a:pPr>
            <a:r>
              <a:rPr lang="ru-RU" dirty="0">
                <a:solidFill>
                  <a:srgbClr val="7030A0"/>
                </a:solidFill>
              </a:rPr>
              <a:t>Сущность понятия «грамотности» определяется тремя признаками: </a:t>
            </a:r>
          </a:p>
          <a:p>
            <a:pPr marL="45720" indent="0">
              <a:buNone/>
            </a:pPr>
            <a:r>
              <a:rPr lang="ru-RU" dirty="0">
                <a:solidFill>
                  <a:srgbClr val="7030A0"/>
                </a:solidFill>
              </a:rPr>
              <a:t>- пониманием роли математики в реальном мире, </a:t>
            </a:r>
          </a:p>
          <a:p>
            <a:pPr marL="45720" indent="0">
              <a:buNone/>
            </a:pPr>
            <a:r>
              <a:rPr lang="ru-RU" dirty="0">
                <a:solidFill>
                  <a:srgbClr val="7030A0"/>
                </a:solidFill>
              </a:rPr>
              <a:t>- высказыванием обоснованных математических суждений, </a:t>
            </a:r>
          </a:p>
          <a:p>
            <a:pPr marL="45720" indent="0">
              <a:buNone/>
            </a:pPr>
            <a:r>
              <a:rPr lang="ru-RU" dirty="0">
                <a:solidFill>
                  <a:srgbClr val="7030A0"/>
                </a:solidFill>
              </a:rPr>
              <a:t>- использованием математики для удовлетворения потребностей человека.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427727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332656"/>
            <a:ext cx="6512511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3200" dirty="0">
                <a:solidFill>
                  <a:srgbClr val="0000FF"/>
                </a:solidFill>
              </a:rPr>
              <a:t>Читательская грамотность,</a:t>
            </a:r>
            <a:br>
              <a:rPr lang="ru-RU" sz="3200" dirty="0">
                <a:solidFill>
                  <a:srgbClr val="0000FF"/>
                </a:solidFill>
              </a:rPr>
            </a:br>
            <a:r>
              <a:rPr lang="ru-RU" sz="3200" dirty="0">
                <a:solidFill>
                  <a:srgbClr val="0000FF"/>
                </a:solidFill>
              </a:rPr>
              <a:t>смысловое чтение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844824"/>
            <a:ext cx="8136904" cy="4536504"/>
          </a:xfrm>
        </p:spPr>
        <p:txBody>
          <a:bodyPr/>
          <a:lstStyle/>
          <a:p>
            <a:pPr marL="45720" indent="0" algn="just">
              <a:buNone/>
            </a:pPr>
            <a:r>
              <a:rPr lang="ru-RU" dirty="0"/>
              <a:t>	</a:t>
            </a:r>
            <a:r>
              <a:rPr lang="ru-RU" b="1" i="1" dirty="0">
                <a:solidFill>
                  <a:srgbClr val="7030A0"/>
                </a:solidFill>
              </a:rPr>
              <a:t>Читательская грамотность </a:t>
            </a:r>
            <a:r>
              <a:rPr lang="ru-RU" dirty="0">
                <a:solidFill>
                  <a:srgbClr val="7030A0"/>
                </a:solidFill>
              </a:rPr>
              <a:t>– способность человека понимать и использовать письменные тексты, размышлять  о них и заниматься чтением для того, чтобы достигать своих целей, расширять свои знания и возможности, участвовать в социальной жизни</a:t>
            </a:r>
          </a:p>
          <a:p>
            <a:pPr marL="45720" indent="0" algn="just">
              <a:buNone/>
            </a:pPr>
            <a:endParaRPr lang="ru-RU" dirty="0">
              <a:solidFill>
                <a:srgbClr val="7030A0"/>
              </a:solidFill>
            </a:endParaRPr>
          </a:p>
          <a:p>
            <a:pPr marL="45720" indent="0" algn="just">
              <a:buNone/>
            </a:pPr>
            <a:r>
              <a:rPr lang="ru-RU" dirty="0">
                <a:solidFill>
                  <a:srgbClr val="7030A0"/>
                </a:solidFill>
              </a:rPr>
              <a:t>	</a:t>
            </a:r>
            <a:r>
              <a:rPr lang="ru-RU" b="1" i="1" dirty="0">
                <a:solidFill>
                  <a:srgbClr val="7030A0"/>
                </a:solidFill>
              </a:rPr>
              <a:t>Смысловое чтение </a:t>
            </a:r>
            <a:r>
              <a:rPr lang="ru-RU" dirty="0">
                <a:solidFill>
                  <a:srgbClr val="7030A0"/>
                </a:solidFill>
              </a:rPr>
              <a:t>– вид чтения, которое нацелено на понимание читающим смыслового содержания текста. Для смыслового понимания недостаточно просто прочесть текст, необходимо дать оценку информации, откликнуться на содержание. </a:t>
            </a:r>
          </a:p>
        </p:txBody>
      </p:sp>
    </p:spTree>
    <p:extLst>
      <p:ext uri="{BB962C8B-B14F-4D97-AF65-F5344CB8AC3E}">
        <p14:creationId xmlns:p14="http://schemas.microsoft.com/office/powerpoint/2010/main" val="144908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260648"/>
            <a:ext cx="6512511" cy="1143000"/>
          </a:xfrm>
        </p:spPr>
        <p:txBody>
          <a:bodyPr>
            <a:normAutofit fontScale="90000"/>
          </a:bodyPr>
          <a:lstStyle/>
          <a:p>
            <a:pPr marL="0" indent="0" algn="ctr">
              <a:buNone/>
            </a:pPr>
            <a:r>
              <a:rPr lang="ru-RU" sz="3200" dirty="0">
                <a:solidFill>
                  <a:srgbClr val="0000FF"/>
                </a:solidFill>
              </a:rPr>
              <a:t>Направления работы с текстом на уроках математики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1844824"/>
            <a:ext cx="7344816" cy="3474720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ru-RU" sz="3200" dirty="0">
                <a:solidFill>
                  <a:srgbClr val="7030A0"/>
                </a:solidFill>
              </a:rPr>
              <a:t>Основные направления: </a:t>
            </a:r>
          </a:p>
          <a:p>
            <a:pPr>
              <a:buFontTx/>
              <a:buChar char="-"/>
            </a:pPr>
            <a:r>
              <a:rPr lang="ru-RU" sz="3200" dirty="0">
                <a:solidFill>
                  <a:srgbClr val="7030A0"/>
                </a:solidFill>
              </a:rPr>
              <a:t>Работа с объяснительным текстом; </a:t>
            </a:r>
          </a:p>
          <a:p>
            <a:pPr>
              <a:buFontTx/>
              <a:buChar char="-"/>
            </a:pPr>
            <a:r>
              <a:rPr lang="ru-RU" sz="3200" dirty="0">
                <a:solidFill>
                  <a:srgbClr val="7030A0"/>
                </a:solidFill>
              </a:rPr>
              <a:t>Работа с текстом при решении текстовых задач</a:t>
            </a:r>
          </a:p>
        </p:txBody>
      </p:sp>
    </p:spTree>
    <p:extLst>
      <p:ext uri="{BB962C8B-B14F-4D97-AF65-F5344CB8AC3E}">
        <p14:creationId xmlns:p14="http://schemas.microsoft.com/office/powerpoint/2010/main" val="40677492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260648"/>
            <a:ext cx="7272808" cy="1152128"/>
          </a:xfrm>
        </p:spPr>
        <p:txBody>
          <a:bodyPr/>
          <a:lstStyle/>
          <a:p>
            <a:pPr marL="0" indent="0" algn="ctr">
              <a:buNone/>
            </a:pPr>
            <a:r>
              <a:rPr lang="ru-RU" sz="3200" dirty="0">
                <a:solidFill>
                  <a:srgbClr val="0000FF"/>
                </a:solidFill>
              </a:rPr>
              <a:t>Формирование читательской </a:t>
            </a:r>
            <a:br>
              <a:rPr lang="ru-RU" sz="3200" dirty="0">
                <a:solidFill>
                  <a:srgbClr val="0000FF"/>
                </a:solidFill>
              </a:rPr>
            </a:br>
            <a:r>
              <a:rPr lang="ru-RU" sz="3200" dirty="0">
                <a:solidFill>
                  <a:srgbClr val="0000FF"/>
                </a:solidFill>
              </a:rPr>
              <a:t>и математической грамотности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69629683"/>
              </p:ext>
            </p:extLst>
          </p:nvPr>
        </p:nvGraphicFramePr>
        <p:xfrm>
          <a:off x="611560" y="1916832"/>
          <a:ext cx="8064896" cy="42726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8829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37659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287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Этапы решения задачи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966" marR="45966" marT="45966" marB="45966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Деятельность учащихся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966" marR="45966" marT="45966" marB="45966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287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u="sng">
                          <a:effectLst/>
                        </a:rPr>
                        <a:t>Анализ текста </a:t>
                      </a:r>
                      <a:r>
                        <a:rPr lang="ru-RU" sz="1400">
                          <a:effectLst/>
                        </a:rPr>
                        <a:t>задачи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966" marR="45966" marT="45966" marB="45966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Выделяют объекты, которые описаны в задаче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966" marR="45966" marT="45966" marB="45966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655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u="sng">
                          <a:effectLst/>
                        </a:rPr>
                        <a:t>Перевод текста</a:t>
                      </a:r>
                      <a:r>
                        <a:rPr lang="ru-RU" sz="1400">
                          <a:effectLst/>
                        </a:rPr>
                        <a:t> на язык математики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966" marR="45966" marT="45966" marB="45966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Замена исходных объектов и отношений</a:t>
                      </a:r>
                      <a:br>
                        <a:rPr lang="ru-RU" sz="1400">
                          <a:effectLst/>
                        </a:rPr>
                      </a:br>
                      <a:r>
                        <a:rPr lang="ru-RU" sz="1400">
                          <a:effectLst/>
                        </a:rPr>
                        <a:t>на их математические эквиваленты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966" marR="45966" marT="45966" marB="45966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8023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u="sng">
                          <a:effectLst/>
                        </a:rPr>
                        <a:t>Установление отношений </a:t>
                      </a:r>
                      <a:r>
                        <a:rPr lang="ru-RU" sz="1400">
                          <a:effectLst/>
                        </a:rPr>
                        <a:t>между данными и вопросом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966" marR="45966" marT="45966" marB="45966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Устанавливают соответствие между содержательной и математической моделью объекта в зависимости от условий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966" marR="45966" marT="45966" marB="45966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655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u="sng">
                          <a:effectLst/>
                        </a:rPr>
                        <a:t>Составление плана</a:t>
                      </a:r>
                      <a:r>
                        <a:rPr lang="ru-RU" sz="1400">
                          <a:effectLst/>
                        </a:rPr>
                        <a:t> решения задачи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966" marR="45966" marT="45966" marB="45966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Оценивают полноту исходных данных</a:t>
                      </a:r>
                      <a:br>
                        <a:rPr lang="ru-RU" sz="1400">
                          <a:effectLst/>
                        </a:rPr>
                      </a:br>
                      <a:r>
                        <a:rPr lang="ru-RU" sz="1400">
                          <a:effectLst/>
                        </a:rPr>
                        <a:t>для построения математической модели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966" marR="45966" marT="45966" marB="45966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8023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u="sng">
                          <a:effectLst/>
                        </a:rPr>
                        <a:t>Осуществление плана</a:t>
                      </a:r>
                      <a:r>
                        <a:rPr lang="ru-RU" sz="1400">
                          <a:effectLst/>
                        </a:rPr>
                        <a:t> решения задачи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966" marR="45966" marT="45966" marB="45966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Выбирают подходящие методы исследования реальных объектов в зависимости от поставленной задачи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966" marR="45966" marT="45966" marB="45966" anchor="ctr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8023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u="sng">
                          <a:effectLst/>
                        </a:rPr>
                        <a:t>Проверка и оценка</a:t>
                      </a:r>
                      <a:r>
                        <a:rPr lang="ru-RU" sz="1400">
                          <a:effectLst/>
                        </a:rPr>
                        <a:t> решения задачи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966" marR="45966" marT="45966" marB="45966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Анализируют использованные математические</a:t>
                      </a:r>
                      <a:br>
                        <a:rPr lang="ru-RU" sz="1400" dirty="0">
                          <a:effectLst/>
                        </a:rPr>
                      </a:br>
                      <a:r>
                        <a:rPr lang="ru-RU" sz="1400" dirty="0">
                          <a:effectLst/>
                        </a:rPr>
                        <a:t>методы решения с точки зрения их рациональности для исследования реального объекта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966" marR="45966" marT="45966" marB="45966" anchor="ctr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96705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404664"/>
            <a:ext cx="6840760" cy="720080"/>
          </a:xfrm>
        </p:spPr>
        <p:txBody>
          <a:bodyPr/>
          <a:lstStyle/>
          <a:p>
            <a:pPr marL="0" indent="0" algn="ctr">
              <a:buNone/>
            </a:pPr>
            <a:r>
              <a:rPr lang="ru-RU" sz="3600" dirty="0">
                <a:solidFill>
                  <a:srgbClr val="0000FF"/>
                </a:solidFill>
              </a:rPr>
              <a:t>Читательские умения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5616" y="1844824"/>
            <a:ext cx="6840760" cy="3600400"/>
          </a:xfrm>
        </p:spPr>
        <p:txBody>
          <a:bodyPr>
            <a:noAutofit/>
          </a:bodyPr>
          <a:lstStyle/>
          <a:p>
            <a:pPr algn="just">
              <a:buFontTx/>
              <a:buChar char="-"/>
            </a:pPr>
            <a:r>
              <a:rPr lang="ru-RU" sz="2800" dirty="0">
                <a:solidFill>
                  <a:srgbClr val="7030A0"/>
                </a:solidFill>
              </a:rPr>
              <a:t>Понимание, о чем говорится в задаче; </a:t>
            </a:r>
          </a:p>
          <a:p>
            <a:pPr algn="just">
              <a:buFontTx/>
              <a:buChar char="-"/>
            </a:pPr>
            <a:r>
              <a:rPr lang="ru-RU" sz="2800" dirty="0">
                <a:solidFill>
                  <a:srgbClr val="7030A0"/>
                </a:solidFill>
              </a:rPr>
              <a:t>Нахождение и выявление в условии известные и неизвестные данные, которые представлены в различном виде; </a:t>
            </a:r>
          </a:p>
          <a:p>
            <a:pPr algn="just">
              <a:buFontTx/>
              <a:buChar char="-"/>
            </a:pPr>
            <a:r>
              <a:rPr lang="ru-RU" sz="2800" dirty="0">
                <a:solidFill>
                  <a:srgbClr val="7030A0"/>
                </a:solidFill>
              </a:rPr>
              <a:t>Уметь сформулировать прямые выводы и заключения на основе фактов, которые имеются в задаче</a:t>
            </a:r>
          </a:p>
        </p:txBody>
      </p:sp>
    </p:spTree>
    <p:extLst>
      <p:ext uri="{BB962C8B-B14F-4D97-AF65-F5344CB8AC3E}">
        <p14:creationId xmlns:p14="http://schemas.microsoft.com/office/powerpoint/2010/main" val="33003954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260648"/>
            <a:ext cx="6512511" cy="1143000"/>
          </a:xfrm>
        </p:spPr>
        <p:txBody>
          <a:bodyPr>
            <a:normAutofit fontScale="90000"/>
          </a:bodyPr>
          <a:lstStyle/>
          <a:p>
            <a:pPr marL="0" indent="0" algn="ctr">
              <a:buNone/>
            </a:pPr>
            <a:r>
              <a:rPr lang="ru-RU" sz="3200" dirty="0">
                <a:solidFill>
                  <a:srgbClr val="0000FF"/>
                </a:solidFill>
              </a:rPr>
              <a:t>Решение текстовой и практико-ориентированной задачи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95536" y="1988840"/>
            <a:ext cx="3888432" cy="3474720"/>
          </a:xfrm>
        </p:spPr>
        <p:txBody>
          <a:bodyPr>
            <a:normAutofit/>
          </a:bodyPr>
          <a:lstStyle/>
          <a:p>
            <a:pPr marL="45720" indent="0" algn="just">
              <a:buNone/>
            </a:pPr>
            <a:r>
              <a:rPr lang="ru-RU" b="1" i="1" dirty="0">
                <a:solidFill>
                  <a:srgbClr val="7030A0"/>
                </a:solidFill>
              </a:rPr>
              <a:t>Велосипедист движется со средней скоростью на 10 км/ч больше, чем пешеход. На один и тот же путь велосипедисту требуется 2 ч, а пешеходу – 7 ч. Найдите средние скорости велосипедиста и пешехода.</a:t>
            </a:r>
            <a:r>
              <a:rPr lang="ru-RU" b="1" dirty="0">
                <a:solidFill>
                  <a:srgbClr val="7030A0"/>
                </a:solidFill>
              </a:rPr>
              <a:t> 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716016" y="2060848"/>
            <a:ext cx="4066784" cy="3474720"/>
          </a:xfrm>
        </p:spPr>
        <p:txBody>
          <a:bodyPr>
            <a:normAutofit/>
          </a:bodyPr>
          <a:lstStyle/>
          <a:p>
            <a:pPr marL="45720" indent="0" algn="just">
              <a:buNone/>
            </a:pPr>
            <a:r>
              <a:rPr lang="ru-RU" b="1" i="1" dirty="0">
                <a:solidFill>
                  <a:srgbClr val="7030A0"/>
                </a:solidFill>
              </a:rPr>
              <a:t>Успеете ли вы прийти в школу без опоздания к первому уроку, если выйдете из дома в 8 часов 45 минут и будете идти с постоянной скоростью (средняя скорость пешехода найдена в предыдущей задаче, а расстояние у каждого своё)?</a:t>
            </a:r>
            <a:endParaRPr lang="ru-RU" b="1" dirty="0">
              <a:solidFill>
                <a:srgbClr val="7030A0"/>
              </a:solidFill>
            </a:endParaRPr>
          </a:p>
          <a:p>
            <a:pPr marL="45720" indent="0" algn="just">
              <a:buNone/>
            </a:pPr>
            <a:endParaRPr lang="ru-RU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186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7992888" cy="648072"/>
          </a:xfrm>
        </p:spPr>
        <p:txBody>
          <a:bodyPr>
            <a:normAutofit fontScale="90000"/>
          </a:bodyPr>
          <a:lstStyle/>
          <a:p>
            <a:pPr marL="0" indent="0" algn="ctr">
              <a:buNone/>
            </a:pPr>
            <a:r>
              <a:rPr lang="ru-RU" sz="3200" dirty="0">
                <a:solidFill>
                  <a:srgbClr val="0000FF"/>
                </a:solidFill>
              </a:rPr>
              <a:t>Моделирование проблемных ситуаций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1124744"/>
            <a:ext cx="7776864" cy="4752528"/>
          </a:xfrm>
        </p:spPr>
        <p:txBody>
          <a:bodyPr/>
          <a:lstStyle/>
          <a:p>
            <a:pPr marL="45720" indent="0" algn="just">
              <a:buNone/>
            </a:pPr>
            <a:r>
              <a:rPr lang="ru-RU" u="sng" dirty="0"/>
              <a:t>Постановка проблемы</a:t>
            </a:r>
            <a:r>
              <a:rPr lang="ru-RU" dirty="0"/>
              <a:t>: нужны ли знания математики водителю, и какие математические задачи приходится решать людям этой профессии?</a:t>
            </a:r>
          </a:p>
          <a:p>
            <a:pPr marL="45720" indent="0">
              <a:buNone/>
            </a:pPr>
            <a:r>
              <a:rPr lang="ru-RU" u="sng" dirty="0"/>
              <a:t>Задача</a:t>
            </a:r>
            <a:r>
              <a:rPr lang="ru-RU" dirty="0"/>
              <a:t> (расход топлива): </a:t>
            </a:r>
          </a:p>
          <a:p>
            <a:pPr marL="45720" indent="0" algn="just">
              <a:buNone/>
            </a:pPr>
            <a:r>
              <a:rPr lang="ru-RU" b="1" i="1" dirty="0">
                <a:solidFill>
                  <a:srgbClr val="7030A0"/>
                </a:solidFill>
              </a:rPr>
              <a:t>Автомобиль проехал 60 километров по городу и 190 километров по трассе, израсходовав при этом 26,2 литра топлива. Известно, что автомобилю на каждые 100 километров пробега по городу требуется на 2 литра топлива больше, чем на каждые 100 километров пробега по трассе. Сколько литров топлива автомобиль израсходовал на трассе? </a:t>
            </a:r>
            <a:endParaRPr lang="ru-RU" b="1" dirty="0">
              <a:solidFill>
                <a:srgbClr val="7030A0"/>
              </a:solidFill>
            </a:endParaRPr>
          </a:p>
          <a:p>
            <a:pPr marL="4572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80273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424</TotalTime>
  <Words>1850</Words>
  <Application>Microsoft Office PowerPoint</Application>
  <PresentationFormat>Экран (4:3)</PresentationFormat>
  <Paragraphs>296</Paragraphs>
  <Slides>26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33" baseType="lpstr">
      <vt:lpstr>Arial</vt:lpstr>
      <vt:lpstr>Calibri</vt:lpstr>
      <vt:lpstr>Cambria Math</vt:lpstr>
      <vt:lpstr>Century Gothic</vt:lpstr>
      <vt:lpstr>Times New Roman</vt:lpstr>
      <vt:lpstr>Wingdings 3</vt:lpstr>
      <vt:lpstr>Легкий дым</vt:lpstr>
      <vt:lpstr>Формирование навыков читательской и математической грамотности на уроках математики через решение текстовых задач</vt:lpstr>
      <vt:lpstr>«Скажи мне – и я забуду.  Покажи мне – и я запомню.  Дай мне действовать самому – и я научусь»  Конфуций</vt:lpstr>
      <vt:lpstr>Математическая грамотность</vt:lpstr>
      <vt:lpstr>Читательская грамотность, смысловое чтение</vt:lpstr>
      <vt:lpstr>Направления работы с текстом на уроках математики</vt:lpstr>
      <vt:lpstr>Формирование читательской  и математической грамотности</vt:lpstr>
      <vt:lpstr>Читательские умения</vt:lpstr>
      <vt:lpstr>Решение текстовой и практико-ориентированной задачи</vt:lpstr>
      <vt:lpstr>Моделирование проблемных ситуаций</vt:lpstr>
      <vt:lpstr>Моделирование проблемных ситуаций</vt:lpstr>
      <vt:lpstr>Моделирование проблемных ситуаций</vt:lpstr>
      <vt:lpstr>Моделирование проблемных ситуаций</vt:lpstr>
      <vt:lpstr>Моделирование проблемных ситуаций</vt:lpstr>
      <vt:lpstr>Решение задач с помощью уравнений</vt:lpstr>
      <vt:lpstr>Решение задач с помощью уравнений</vt:lpstr>
      <vt:lpstr>Решение задач с помощью уравнений</vt:lpstr>
      <vt:lpstr>Презентация PowerPoint</vt:lpstr>
      <vt:lpstr>Решение задач с помощью систем уравнений</vt:lpstr>
      <vt:lpstr>Презентация PowerPoint</vt:lpstr>
      <vt:lpstr>Задание жизненной ситуации</vt:lpstr>
      <vt:lpstr>Презентация PowerPoint</vt:lpstr>
      <vt:lpstr>Характеристика вопроса 1</vt:lpstr>
      <vt:lpstr>Презентация PowerPoint</vt:lpstr>
      <vt:lpstr>Характеристика вопроса 2</vt:lpstr>
      <vt:lpstr>Презентация PowerPoint</vt:lpstr>
      <vt:lpstr>Характеристика вопроса 3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cp:lastModifiedBy>salima-turtaeva@gmail.com</cp:lastModifiedBy>
  <cp:revision>36</cp:revision>
  <dcterms:created xsi:type="dcterms:W3CDTF">2022-02-21T05:24:33Z</dcterms:created>
  <dcterms:modified xsi:type="dcterms:W3CDTF">2023-12-11T15:07:35Z</dcterms:modified>
</cp:coreProperties>
</file>